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9"/>
  </p:notesMasterIdLst>
  <p:handoutMasterIdLst>
    <p:handoutMasterId r:id="rId30"/>
  </p:handoutMasterIdLst>
  <p:sldIdLst>
    <p:sldId id="530" r:id="rId2"/>
    <p:sldId id="533" r:id="rId3"/>
    <p:sldId id="531" r:id="rId4"/>
    <p:sldId id="555" r:id="rId5"/>
    <p:sldId id="551" r:id="rId6"/>
    <p:sldId id="552" r:id="rId7"/>
    <p:sldId id="539" r:id="rId8"/>
    <p:sldId id="543" r:id="rId9"/>
    <p:sldId id="460" r:id="rId10"/>
    <p:sldId id="535" r:id="rId11"/>
    <p:sldId id="472" r:id="rId12"/>
    <p:sldId id="470" r:id="rId13"/>
    <p:sldId id="559" r:id="rId14"/>
    <p:sldId id="466" r:id="rId15"/>
    <p:sldId id="516" r:id="rId16"/>
    <p:sldId id="517" r:id="rId17"/>
    <p:sldId id="545" r:id="rId18"/>
    <p:sldId id="487" r:id="rId19"/>
    <p:sldId id="518" r:id="rId20"/>
    <p:sldId id="547" r:id="rId21"/>
    <p:sldId id="548" r:id="rId22"/>
    <p:sldId id="550" r:id="rId23"/>
    <p:sldId id="468" r:id="rId24"/>
    <p:sldId id="538" r:id="rId25"/>
    <p:sldId id="324" r:id="rId26"/>
    <p:sldId id="554" r:id="rId27"/>
    <p:sldId id="542" r:id="rId28"/>
  </p:sldIdLst>
  <p:sldSz cx="9144000" cy="6858000" type="screen4x3"/>
  <p:notesSz cx="7099300" cy="10234613"/>
  <p:custShowLst>
    <p:custShow name="SIL detail" id="0">
      <p:sldLst/>
    </p:custShow>
    <p:custShow name="SIL-theory" id="1">
      <p:sldLst/>
    </p:custShow>
  </p:custShowLst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TH Ligh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TH Ligh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TH Ligh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TH Ligh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TH Ligh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TH Ligh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TH Ligh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TH Ligh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TH Light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4"/>
    <a:srgbClr val="FF9933"/>
    <a:srgbClr val="FFCC00"/>
    <a:srgbClr val="1A4C4C"/>
    <a:srgbClr val="006666"/>
    <a:srgbClr val="339966"/>
    <a:srgbClr val="6666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8" autoAdjust="0"/>
    <p:restoredTop sz="88956" autoAdjust="0"/>
  </p:normalViewPr>
  <p:slideViewPr>
    <p:cSldViewPr>
      <p:cViewPr varScale="1">
        <p:scale>
          <a:sx n="114" d="100"/>
          <a:sy n="114" d="100"/>
        </p:scale>
        <p:origin x="-9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w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9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931" y="0"/>
            <a:ext cx="307669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221"/>
            <a:ext cx="307669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931" y="9721221"/>
            <a:ext cx="307669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00E9F608-EE65-46FF-8F69-8355A3EFB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9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931" y="0"/>
            <a:ext cx="307669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65" y="4861441"/>
            <a:ext cx="567877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21"/>
            <a:ext cx="307669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931" y="9721221"/>
            <a:ext cx="307669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6B27B89-6E73-42F0-8A92-A55BE97C3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91CF3-68AA-4D05-9DED-89996323D67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256F-3203-4454-95D9-868A4C480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D549E-8DED-40A7-B4B4-8317EC047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44450"/>
            <a:ext cx="206375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44450"/>
            <a:ext cx="603885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6A4E-FC7E-45E8-9FEB-C65CA7423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450"/>
            <a:ext cx="82296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2863"/>
            <a:ext cx="4038600" cy="488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12863"/>
            <a:ext cx="4038600" cy="2366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32225"/>
            <a:ext cx="4038600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39776-6FB9-4963-84B0-88B684B80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450"/>
            <a:ext cx="82296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2863"/>
            <a:ext cx="4038600" cy="488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12863"/>
            <a:ext cx="4038600" cy="2366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32225"/>
            <a:ext cx="4038600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BCD72-9315-4017-9B79-7B54B7E28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450"/>
            <a:ext cx="82296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2863"/>
            <a:ext cx="4038600" cy="488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4038600" cy="488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C92BA-3A74-41B4-95DF-8594F66EC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1800" y="44450"/>
            <a:ext cx="82296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12863"/>
            <a:ext cx="4038600" cy="2366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12863"/>
            <a:ext cx="4038600" cy="2366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32225"/>
            <a:ext cx="4038600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32225"/>
            <a:ext cx="4038600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4A573-7687-41FC-9516-94247789B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1800" y="44450"/>
            <a:ext cx="8255000" cy="6156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95A25-45E1-48A3-9E28-1B0472136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450"/>
            <a:ext cx="82296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2863"/>
            <a:ext cx="4038600" cy="488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312863"/>
            <a:ext cx="4038600" cy="48879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7F6AB-0000-4A81-AC58-F56ED33AC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7C50-FD0E-411F-8746-8349986E2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8E7DE-A2DE-4724-9C11-46B6AAB8E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2863"/>
            <a:ext cx="4038600" cy="4887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4038600" cy="4887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6C20C-9067-4C7B-9FFE-D85F95D9E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EC50E-DD32-4F31-A3E1-33BD3528B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9FEAC-55BC-4931-83EA-F903DE01D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45C66-21D4-45E7-BB00-1FFEA79B9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F22ED-184E-4451-B24F-3F8215BA9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69674-D9DF-4E06-93A2-9CD71B543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445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>
                <a:alpha val="6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dkd 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2863"/>
            <a:ext cx="8229600" cy="48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515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fld id="{8114C372-5F0C-4721-B971-5E8698F19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5085" name="Text Box 13"/>
          <p:cNvSpPr txBox="1">
            <a:spLocks noChangeArrowheads="1"/>
          </p:cNvSpPr>
          <p:nvPr userDrawn="1"/>
        </p:nvSpPr>
        <p:spPr bwMode="auto">
          <a:xfrm>
            <a:off x="287338" y="6129338"/>
            <a:ext cx="3421062" cy="36671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latin typeface="Arial" charset="0"/>
            </a:endParaRPr>
          </a:p>
        </p:txBody>
      </p:sp>
      <p:sp>
        <p:nvSpPr>
          <p:cNvPr id="515086" name="Text Box 14"/>
          <p:cNvSpPr txBox="1">
            <a:spLocks noChangeArrowheads="1"/>
          </p:cNvSpPr>
          <p:nvPr userDrawn="1"/>
        </p:nvSpPr>
        <p:spPr bwMode="auto">
          <a:xfrm>
            <a:off x="179388" y="6477000"/>
            <a:ext cx="2698750" cy="3365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/>
              <a:t>Ilja Gerhardt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1" r:id="rId2"/>
    <p:sldLayoutId id="2147483880" r:id="rId3"/>
    <p:sldLayoutId id="2147483879" r:id="rId4"/>
    <p:sldLayoutId id="2147483878" r:id="rId5"/>
    <p:sldLayoutId id="2147483877" r:id="rId6"/>
    <p:sldLayoutId id="2147483876" r:id="rId7"/>
    <p:sldLayoutId id="2147483875" r:id="rId8"/>
    <p:sldLayoutId id="2147483874" r:id="rId9"/>
    <p:sldLayoutId id="2147483873" r:id="rId10"/>
    <p:sldLayoutId id="2147483872" r:id="rId11"/>
    <p:sldLayoutId id="2147483871" r:id="rId12"/>
    <p:sldLayoutId id="2147483870" r:id="rId13"/>
    <p:sldLayoutId id="2147483869" r:id="rId14"/>
    <p:sldLayoutId id="2147483868" r:id="rId15"/>
    <p:sldLayoutId id="2147483867" r:id="rId16"/>
    <p:sldLayoutId id="2147483866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30000"/>
        <a:buChar char="•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30000"/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30000"/>
        <a:buChar char="•"/>
        <a:defRPr sz="2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30000"/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30000"/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30000"/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30000"/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30000"/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30000"/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science\users\ilja\talks\sms_cleo_2009\bloch_3d_05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I:\science\users\ilja\talks\sms_cleo_2009\pulseprobs_cinepack_02.avi" TargetMode="Externa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I:\science\users\ilja\talks\sms_cleo_2009\movie_mit_bar_small3.avi" TargetMode="Externa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6837"/>
            <a:ext cx="7772400" cy="1470025"/>
          </a:xfrm>
        </p:spPr>
        <p:txBody>
          <a:bodyPr/>
          <a:lstStyle/>
          <a:p>
            <a:pPr algn="ctr"/>
            <a:r>
              <a:rPr lang="en-US" sz="4800" dirty="0" smtClean="0"/>
              <a:t>Coherent State Preparation</a:t>
            </a:r>
            <a:br>
              <a:rPr lang="en-US" sz="4800" dirty="0" smtClean="0"/>
            </a:br>
            <a:r>
              <a:rPr lang="en-US" sz="4800" dirty="0" smtClean="0"/>
              <a:t>of a Single Molecule</a:t>
            </a:r>
            <a:endParaRPr lang="en-SG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Ilja Gerhardt, </a:t>
            </a:r>
            <a:r>
              <a:rPr lang="en-US" dirty="0" err="1" smtClean="0"/>
              <a:t>Gert</a:t>
            </a:r>
            <a:r>
              <a:rPr lang="en-US" dirty="0" smtClean="0"/>
              <a:t> </a:t>
            </a:r>
            <a:r>
              <a:rPr lang="en-US" dirty="0" err="1" smtClean="0"/>
              <a:t>Wrigge</a:t>
            </a:r>
            <a:r>
              <a:rPr lang="en-US" dirty="0" smtClean="0"/>
              <a:t>, </a:t>
            </a:r>
            <a:r>
              <a:rPr lang="en-US" dirty="0" err="1" smtClean="0"/>
              <a:t>Jaesuk</a:t>
            </a:r>
            <a:r>
              <a:rPr lang="en-US" dirty="0" smtClean="0"/>
              <a:t> Hwang, </a:t>
            </a:r>
            <a:r>
              <a:rPr lang="en-US" dirty="0" err="1" smtClean="0"/>
              <a:t>Gert</a:t>
            </a:r>
            <a:r>
              <a:rPr lang="en-US" dirty="0" smtClean="0"/>
              <a:t> </a:t>
            </a:r>
            <a:r>
              <a:rPr lang="en-US" dirty="0" err="1" smtClean="0"/>
              <a:t>Zumofen</a:t>
            </a:r>
            <a:r>
              <a:rPr lang="en-US" dirty="0" smtClean="0"/>
              <a:t>, </a:t>
            </a:r>
            <a:r>
              <a:rPr lang="en-US" dirty="0" err="1" smtClean="0"/>
              <a:t>Alois</a:t>
            </a:r>
            <a:r>
              <a:rPr lang="en-US" dirty="0" smtClean="0"/>
              <a:t> </a:t>
            </a:r>
            <a:r>
              <a:rPr lang="en-US" dirty="0" err="1" smtClean="0"/>
              <a:t>Renn</a:t>
            </a:r>
            <a:endParaRPr lang="en-US" dirty="0" smtClean="0"/>
          </a:p>
          <a:p>
            <a:r>
              <a:rPr lang="en-US" dirty="0" smtClean="0"/>
              <a:t>&amp; </a:t>
            </a:r>
            <a:r>
              <a:rPr lang="en-US" dirty="0" err="1" smtClean="0"/>
              <a:t>Vahid</a:t>
            </a:r>
            <a:r>
              <a:rPr lang="en-US" dirty="0" smtClean="0"/>
              <a:t> </a:t>
            </a:r>
            <a:r>
              <a:rPr lang="en-US" dirty="0" err="1" smtClean="0"/>
              <a:t>Sandoghdar</a:t>
            </a:r>
            <a:endParaRPr lang="en-SG" dirty="0"/>
          </a:p>
        </p:txBody>
      </p:sp>
      <p:graphicFrame>
        <p:nvGraphicFramePr>
          <p:cNvPr id="177153" name="Object 1"/>
          <p:cNvGraphicFramePr>
            <a:graphicFrameLocks noChangeAspect="1"/>
          </p:cNvGraphicFramePr>
          <p:nvPr/>
        </p:nvGraphicFramePr>
        <p:xfrm>
          <a:off x="5484825" y="5765832"/>
          <a:ext cx="3359196" cy="533616"/>
        </p:xfrm>
        <a:graphic>
          <a:graphicData uri="http://schemas.openxmlformats.org/presentationml/2006/ole">
            <p:oleObj spid="_x0000_s177153" name="CorelDRAW" r:id="rId3" imgW="17905680" imgH="2841480" progId="CorelDRAW.Graphic.14">
              <p:embed/>
            </p:oleObj>
          </a:graphicData>
        </a:graphic>
      </p:graphicFrame>
      <p:graphicFrame>
        <p:nvGraphicFramePr>
          <p:cNvPr id="177155" name="Object 3"/>
          <p:cNvGraphicFramePr>
            <a:graphicFrameLocks noChangeAspect="1"/>
          </p:cNvGraphicFramePr>
          <p:nvPr/>
        </p:nvGraphicFramePr>
        <p:xfrm>
          <a:off x="373006" y="5742774"/>
          <a:ext cx="3140118" cy="594562"/>
        </p:xfrm>
        <a:graphic>
          <a:graphicData uri="http://schemas.openxmlformats.org/presentationml/2006/ole">
            <p:oleObj spid="_x0000_s177155" name="CorelDRAW" r:id="rId4" imgW="2225520" imgH="421200" progId="CorelDRAW.Graphic.1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59" name="Line 27"/>
          <p:cNvSpPr>
            <a:spLocks noChangeShapeType="1"/>
          </p:cNvSpPr>
          <p:nvPr/>
        </p:nvSpPr>
        <p:spPr bwMode="auto">
          <a:xfrm>
            <a:off x="3887788" y="2349500"/>
            <a:ext cx="0" cy="24844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Short Pulse Experiments</a:t>
            </a:r>
          </a:p>
        </p:txBody>
      </p:sp>
      <p:graphicFrame>
        <p:nvGraphicFramePr>
          <p:cNvPr id="146443" name="Object 11"/>
          <p:cNvGraphicFramePr>
            <a:graphicFrameLocks noChangeAspect="1"/>
          </p:cNvGraphicFramePr>
          <p:nvPr>
            <p:ph sz="half" idx="1"/>
          </p:nvPr>
        </p:nvGraphicFramePr>
        <p:xfrm>
          <a:off x="1116013" y="3284538"/>
          <a:ext cx="2517775" cy="452437"/>
        </p:xfrm>
        <a:graphic>
          <a:graphicData uri="http://schemas.openxmlformats.org/presentationml/2006/ole">
            <p:oleObj spid="_x0000_s103426" name="CorelDRAW" r:id="rId3" imgW="1914120" imgH="344160" progId="CorelDraw.Graphic.13">
              <p:embed/>
            </p:oleObj>
          </a:graphicData>
        </a:graphic>
      </p:graphicFrame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539750" y="5364189"/>
            <a:ext cx="78166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b="1" dirty="0">
                <a:solidFill>
                  <a:srgbClr val="000064"/>
                </a:solidFill>
              </a:rPr>
              <a:t> Driving the Bloch-vector to a defined point of </a:t>
            </a:r>
            <a:r>
              <a:rPr lang="en-US" sz="2400" b="1" dirty="0" smtClean="0">
                <a:solidFill>
                  <a:srgbClr val="000064"/>
                </a:solidFill>
              </a:rPr>
              <a:t>excitation</a:t>
            </a:r>
          </a:p>
          <a:p>
            <a:r>
              <a:rPr lang="en-US" sz="2400" b="1" dirty="0" smtClean="0">
                <a:solidFill>
                  <a:srgbClr val="000064"/>
                </a:solidFill>
              </a:rPr>
              <a:t>   detecting the red-shifted fluorescence (</a:t>
            </a:r>
            <a:r>
              <a:rPr lang="en-SG" sz="2400" dirty="0" smtClean="0">
                <a:solidFill>
                  <a:srgbClr val="000064"/>
                </a:solidFill>
                <a:latin typeface="Symbol" pitchFamily="18" charset="2"/>
              </a:rPr>
              <a:t>µ </a:t>
            </a:r>
            <a:r>
              <a:rPr lang="en-US" sz="2400" b="1" dirty="0" smtClean="0">
                <a:solidFill>
                  <a:srgbClr val="000064"/>
                </a:solidFill>
                <a:latin typeface="Symbol" pitchFamily="18" charset="2"/>
              </a:rPr>
              <a:t>r</a:t>
            </a:r>
            <a:r>
              <a:rPr lang="en-US" sz="2400" b="1" baseline="-25000" dirty="0" smtClean="0">
                <a:solidFill>
                  <a:srgbClr val="000064"/>
                </a:solidFill>
              </a:rPr>
              <a:t>22</a:t>
            </a:r>
            <a:r>
              <a:rPr lang="en-US" sz="2400" b="1" dirty="0" smtClean="0">
                <a:solidFill>
                  <a:srgbClr val="000064"/>
                </a:solidFill>
              </a:rPr>
              <a:t>)</a:t>
            </a:r>
          </a:p>
          <a:p>
            <a:pPr>
              <a:buFontTx/>
              <a:buChar char="•"/>
            </a:pPr>
            <a:endParaRPr lang="en-US" sz="2400" b="1" dirty="0">
              <a:solidFill>
                <a:srgbClr val="000064"/>
              </a:solidFill>
            </a:endParaRPr>
          </a:p>
        </p:txBody>
      </p:sp>
      <p:graphicFrame>
        <p:nvGraphicFramePr>
          <p:cNvPr id="146445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1223963" y="2600325"/>
          <a:ext cx="530225" cy="635000"/>
        </p:xfrm>
        <a:graphic>
          <a:graphicData uri="http://schemas.openxmlformats.org/presentationml/2006/ole">
            <p:oleObj spid="_x0000_s103427" name="CorelDRAW" r:id="rId4" imgW="579240" imgH="693720" progId="CorelDraw.Graphic.13">
              <p:embed/>
            </p:oleObj>
          </a:graphicData>
        </a:graphic>
      </p:graphicFrame>
      <p:graphicFrame>
        <p:nvGraphicFramePr>
          <p:cNvPr id="146447" name="Object 15"/>
          <p:cNvGraphicFramePr>
            <a:graphicFrameLocks noChangeAspect="1"/>
          </p:cNvGraphicFramePr>
          <p:nvPr/>
        </p:nvGraphicFramePr>
        <p:xfrm>
          <a:off x="5435600" y="3249613"/>
          <a:ext cx="2339975" cy="419100"/>
        </p:xfrm>
        <a:graphic>
          <a:graphicData uri="http://schemas.openxmlformats.org/presentationml/2006/ole">
            <p:oleObj spid="_x0000_s103428" name="CorelDRAW" r:id="rId5" imgW="1914120" imgH="344160" progId="CorelDraw.Graphic.13">
              <p:embed/>
            </p:oleObj>
          </a:graphicData>
        </a:graphic>
      </p:graphicFrame>
      <p:sp>
        <p:nvSpPr>
          <p:cNvPr id="146448" name="Text Box 16"/>
          <p:cNvSpPr txBox="1">
            <a:spLocks noChangeArrowheads="1"/>
          </p:cNvSpPr>
          <p:nvPr/>
        </p:nvSpPr>
        <p:spPr bwMode="auto">
          <a:xfrm>
            <a:off x="4859338" y="2601913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3600" b="1" baseline="30000">
                <a:solidFill>
                  <a:srgbClr val="FF0000"/>
                </a:solidFill>
              </a:rPr>
              <a:t>St</a:t>
            </a:r>
          </a:p>
        </p:txBody>
      </p:sp>
      <p:sp>
        <p:nvSpPr>
          <p:cNvPr id="146454" name="Line 22"/>
          <p:cNvSpPr>
            <a:spLocks noChangeShapeType="1"/>
          </p:cNvSpPr>
          <p:nvPr/>
        </p:nvSpPr>
        <p:spPr bwMode="auto">
          <a:xfrm>
            <a:off x="4678363" y="3862388"/>
            <a:ext cx="1189037" cy="0"/>
          </a:xfrm>
          <a:prstGeom prst="line">
            <a:avLst/>
          </a:prstGeom>
          <a:noFill/>
          <a:ln w="38100">
            <a:solidFill>
              <a:srgbClr val="000064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6455" name="Line 23"/>
          <p:cNvSpPr>
            <a:spLocks noChangeShapeType="1"/>
          </p:cNvSpPr>
          <p:nvPr/>
        </p:nvSpPr>
        <p:spPr bwMode="auto">
          <a:xfrm>
            <a:off x="4678363" y="4006850"/>
            <a:ext cx="1189037" cy="0"/>
          </a:xfrm>
          <a:prstGeom prst="line">
            <a:avLst/>
          </a:prstGeom>
          <a:noFill/>
          <a:ln w="38100">
            <a:solidFill>
              <a:srgbClr val="000064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6458" name="Line 26"/>
          <p:cNvSpPr>
            <a:spLocks noChangeShapeType="1"/>
          </p:cNvSpPr>
          <p:nvPr/>
        </p:nvSpPr>
        <p:spPr bwMode="auto">
          <a:xfrm flipV="1">
            <a:off x="3887788" y="2349500"/>
            <a:ext cx="0" cy="24844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6460" name="Line 28"/>
          <p:cNvSpPr>
            <a:spLocks noChangeShapeType="1"/>
          </p:cNvSpPr>
          <p:nvPr/>
        </p:nvSpPr>
        <p:spPr bwMode="auto">
          <a:xfrm>
            <a:off x="4462463" y="2349500"/>
            <a:ext cx="614362" cy="14747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6461" name="Text Box 29"/>
          <p:cNvSpPr txBox="1">
            <a:spLocks noChangeArrowheads="1"/>
          </p:cNvSpPr>
          <p:nvPr/>
        </p:nvSpPr>
        <p:spPr bwMode="auto">
          <a:xfrm>
            <a:off x="4067175" y="2997200"/>
            <a:ext cx="744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9933"/>
                </a:solidFill>
                <a:latin typeface="Symbol" pitchFamily="18" charset="2"/>
              </a:rPr>
              <a:t>g</a:t>
            </a:r>
            <a:r>
              <a:rPr lang="en-US" sz="3600" b="1" baseline="30000">
                <a:solidFill>
                  <a:srgbClr val="FF9933"/>
                </a:solidFill>
              </a:rPr>
              <a:t>00</a:t>
            </a:r>
          </a:p>
        </p:txBody>
      </p:sp>
      <p:sp>
        <p:nvSpPr>
          <p:cNvPr id="146452" name="Line 20"/>
          <p:cNvSpPr>
            <a:spLocks noChangeShapeType="1"/>
          </p:cNvSpPr>
          <p:nvPr/>
        </p:nvSpPr>
        <p:spPr bwMode="auto">
          <a:xfrm>
            <a:off x="3635375" y="2349500"/>
            <a:ext cx="1189038" cy="0"/>
          </a:xfrm>
          <a:prstGeom prst="line">
            <a:avLst/>
          </a:prstGeom>
          <a:noFill/>
          <a:ln w="38100">
            <a:solidFill>
              <a:srgbClr val="000064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6451" name="Line 19"/>
          <p:cNvSpPr>
            <a:spLocks noChangeShapeType="1"/>
          </p:cNvSpPr>
          <p:nvPr/>
        </p:nvSpPr>
        <p:spPr bwMode="auto">
          <a:xfrm>
            <a:off x="3670300" y="4833938"/>
            <a:ext cx="1189038" cy="0"/>
          </a:xfrm>
          <a:prstGeom prst="line">
            <a:avLst/>
          </a:prstGeom>
          <a:noFill/>
          <a:ln w="38100">
            <a:solidFill>
              <a:srgbClr val="000064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6462" name="Line 30"/>
          <p:cNvSpPr>
            <a:spLocks noChangeShapeType="1"/>
          </p:cNvSpPr>
          <p:nvPr/>
        </p:nvSpPr>
        <p:spPr bwMode="auto">
          <a:xfrm flipH="1">
            <a:off x="4608513" y="4005263"/>
            <a:ext cx="468312" cy="792162"/>
          </a:xfrm>
          <a:prstGeom prst="line">
            <a:avLst/>
          </a:prstGeom>
          <a:noFill/>
          <a:ln w="38100">
            <a:solidFill>
              <a:srgbClr val="000064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6464" name="Text Box 32"/>
          <p:cNvSpPr txBox="1">
            <a:spLocks noChangeArrowheads="1"/>
          </p:cNvSpPr>
          <p:nvPr/>
        </p:nvSpPr>
        <p:spPr bwMode="auto">
          <a:xfrm>
            <a:off x="3074988" y="2030413"/>
            <a:ext cx="776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64"/>
                </a:solidFill>
              </a:rPr>
              <a:t>|e</a:t>
            </a:r>
            <a:r>
              <a:rPr lang="en-US" sz="3200" b="1">
                <a:solidFill>
                  <a:srgbClr val="000064"/>
                </a:solidFill>
                <a:latin typeface="Symbol" pitchFamily="18" charset="2"/>
              </a:rPr>
              <a:t>ñ</a:t>
            </a:r>
            <a:endParaRPr lang="en-US" sz="2800" b="1">
              <a:solidFill>
                <a:srgbClr val="000064"/>
              </a:solidFill>
            </a:endParaRPr>
          </a:p>
        </p:txBody>
      </p:sp>
      <p:sp>
        <p:nvSpPr>
          <p:cNvPr id="146465" name="Text Box 33"/>
          <p:cNvSpPr txBox="1">
            <a:spLocks noChangeArrowheads="1"/>
          </p:cNvSpPr>
          <p:nvPr/>
        </p:nvSpPr>
        <p:spPr bwMode="auto">
          <a:xfrm>
            <a:off x="3059113" y="4508500"/>
            <a:ext cx="792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64"/>
                </a:solidFill>
              </a:rPr>
              <a:t>|g</a:t>
            </a:r>
            <a:r>
              <a:rPr lang="en-US" sz="3200" b="1">
                <a:solidFill>
                  <a:srgbClr val="000064"/>
                </a:solidFill>
                <a:latin typeface="Symbol" pitchFamily="18" charset="2"/>
              </a:rPr>
              <a:t>ñ</a:t>
            </a:r>
            <a:endParaRPr lang="en-US" sz="2800" b="1">
              <a:solidFill>
                <a:srgbClr val="0000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9" grpId="0" animBg="1"/>
      <p:bldP spid="146459" grpId="1" animBg="1"/>
      <p:bldP spid="146439" grpId="0"/>
      <p:bldP spid="146448" grpId="0"/>
      <p:bldP spid="146454" grpId="0" animBg="1"/>
      <p:bldP spid="146455" grpId="0" animBg="1"/>
      <p:bldP spid="146458" grpId="0" animBg="1"/>
      <p:bldP spid="146458" grpId="1" animBg="1"/>
      <p:bldP spid="146458" grpId="2" animBg="1"/>
      <p:bldP spid="146458" grpId="3" animBg="1"/>
      <p:bldP spid="146460" grpId="0" animBg="1"/>
      <p:bldP spid="146461" grpId="0"/>
      <p:bldP spid="146461" grpId="1"/>
      <p:bldP spid="146452" grpId="0" animBg="1"/>
      <p:bldP spid="146451" grpId="0" animBg="1"/>
      <p:bldP spid="146462" grpId="0" animBg="1"/>
      <p:bldP spid="146464" grpId="0"/>
      <p:bldP spid="1464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3425" y="6488113"/>
            <a:ext cx="32115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Rb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: Gibbs; Molecules: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Orlowski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bloch_3d_0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33475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68300" y="1643063"/>
          <a:ext cx="8397875" cy="3592512"/>
        </p:xfrm>
        <a:graphic>
          <a:graphicData uri="http://schemas.openxmlformats.org/presentationml/2006/ole">
            <p:oleObj spid="_x0000_s16386" name="CorelDRAW" r:id="rId3" imgW="16082280" imgH="6877800" progId="CorelDraw.Graphic.1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Idea &amp; Realization</a:t>
            </a:r>
            <a:endParaRPr lang="en-US" dirty="0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620713" y="1646238"/>
          <a:ext cx="5083175" cy="2622550"/>
        </p:xfrm>
        <a:graphic>
          <a:graphicData uri="http://schemas.openxmlformats.org/presentationml/2006/ole">
            <p:oleObj spid="_x0000_s16387" name="CorelDRAW" r:id="rId4" imgW="9788040" imgH="5049000" progId="CorelDraw.Graphic.1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5667390" y="6453188"/>
            <a:ext cx="344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64"/>
                </a:solidFill>
              </a:rPr>
              <a:t>Phys. Rev. A 79, 011402(R) (2009)</a:t>
            </a:r>
            <a:endParaRPr lang="en-US" b="1" dirty="0">
              <a:solidFill>
                <a:srgbClr val="0000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193539" name="Picture 3" descr="G:\aom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traight Connector 18"/>
          <p:cNvCxnSpPr/>
          <p:nvPr/>
        </p:nvCxnSpPr>
        <p:spPr bwMode="auto">
          <a:xfrm rot="16200000" flipH="1">
            <a:off x="5030024" y="1842295"/>
            <a:ext cx="4706955" cy="102236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0800000" flipV="1">
            <a:off x="4060819" y="4743468"/>
            <a:ext cx="3833865" cy="7302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221021" y="5546755"/>
            <a:ext cx="1570056" cy="10953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10800000">
            <a:off x="2235169" y="6386553"/>
            <a:ext cx="1716113" cy="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1395413" y="1749425"/>
          <a:ext cx="6372225" cy="4016375"/>
        </p:xfrm>
        <a:graphic>
          <a:graphicData uri="http://schemas.openxmlformats.org/presentationml/2006/ole">
            <p:oleObj spid="_x0000_s17411" name="CorelDRAW" r:id="rId3" imgW="6962040" imgH="4389840" progId="CorelDRAW.Graphic.14">
              <p:embed/>
            </p:oleObj>
          </a:graphicData>
        </a:graphic>
      </p:graphicFrame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AOM</a:t>
            </a:r>
          </a:p>
        </p:txBody>
      </p:sp>
      <p:sp>
        <p:nvSpPr>
          <p:cNvPr id="920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12863"/>
            <a:ext cx="6923088" cy="488791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2.9 </a:t>
            </a:r>
            <a:r>
              <a:rPr lang="en-US" sz="2800" dirty="0" err="1" smtClean="0"/>
              <a:t>nsec</a:t>
            </a:r>
            <a:r>
              <a:rPr lang="en-US" sz="2800" dirty="0" smtClean="0"/>
              <a:t> possible </a:t>
            </a:r>
            <a:r>
              <a:rPr lang="en-US" sz="1600" dirty="0" smtClean="0"/>
              <a:t>(limit: AOM, </a:t>
            </a:r>
            <a:r>
              <a:rPr lang="en-US" sz="1600" dirty="0" err="1" smtClean="0"/>
              <a:t>focussing</a:t>
            </a:r>
            <a:r>
              <a:rPr lang="en-US" sz="1600" dirty="0" smtClean="0"/>
              <a:t>)</a:t>
            </a:r>
          </a:p>
          <a:p>
            <a:pPr eaLnBrk="1" hangingPunct="1"/>
            <a:r>
              <a:rPr lang="en-US" sz="2800" dirty="0" smtClean="0"/>
              <a:t>1 MHz Rep. rate </a:t>
            </a:r>
            <a:r>
              <a:rPr lang="en-US" sz="1600" dirty="0" smtClean="0"/>
              <a:t>(limit: </a:t>
            </a:r>
            <a:r>
              <a:rPr lang="en-US" sz="1600" dirty="0" err="1" smtClean="0"/>
              <a:t>Pulsegenerator</a:t>
            </a:r>
            <a:r>
              <a:rPr lang="en-US" sz="1600" dirty="0" smtClean="0"/>
              <a:t> DG535)</a:t>
            </a:r>
          </a:p>
          <a:p>
            <a:pPr eaLnBrk="1" hangingPunct="1"/>
            <a:r>
              <a:rPr lang="en-US" sz="2800" dirty="0" smtClean="0"/>
              <a:t>Problem: Peak vs. BG </a:t>
            </a:r>
            <a:r>
              <a:rPr lang="en-US" sz="1600" dirty="0" smtClean="0"/>
              <a:t>(limit: RF-Switching, scattering)</a:t>
            </a:r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1271588" y="1679575"/>
          <a:ext cx="6183312" cy="4084638"/>
        </p:xfrm>
        <a:graphic>
          <a:graphicData uri="http://schemas.openxmlformats.org/presentationml/2006/ole">
            <p:oleObj spid="_x0000_s17410" name="CorelDRAW" r:id="rId4" imgW="6749280" imgH="4469040" progId="CorelDRAW.Graphic.14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5667390" y="6453188"/>
            <a:ext cx="344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64"/>
                </a:solidFill>
              </a:rPr>
              <a:t>Phys. Rev. A 79, 011402(R) (2009)</a:t>
            </a:r>
            <a:endParaRPr lang="en-US" b="1" dirty="0">
              <a:solidFill>
                <a:srgbClr val="000064"/>
              </a:solidFill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57213" y="1420813"/>
          <a:ext cx="8159750" cy="5089525"/>
        </p:xfrm>
        <a:graphic>
          <a:graphicData uri="http://schemas.openxmlformats.org/presentationml/2006/ole">
            <p:oleObj spid="_x0000_s17412" name="CorelDRAW" r:id="rId5" imgW="1422360" imgH="897120" progId="CorelDRAW.Graphic.1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2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2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2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79" grpId="0" uiExpand="1" build="p"/>
      <p:bldP spid="920579" grpId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Setup</a:t>
            </a:r>
            <a:endParaRPr lang="en-US" dirty="0"/>
          </a:p>
        </p:txBody>
      </p:sp>
      <p:graphicFrame>
        <p:nvGraphicFramePr>
          <p:cNvPr id="285699" name="Object 3"/>
          <p:cNvGraphicFramePr>
            <a:graphicFrameLocks noChangeAspect="1"/>
          </p:cNvGraphicFramePr>
          <p:nvPr/>
        </p:nvGraphicFramePr>
        <p:xfrm>
          <a:off x="322263" y="1076325"/>
          <a:ext cx="8445500" cy="5149850"/>
        </p:xfrm>
        <a:graphic>
          <a:graphicData uri="http://schemas.openxmlformats.org/presentationml/2006/ole">
            <p:oleObj spid="_x0000_s78850" name="CorelDRAW" r:id="rId3" imgW="9825480" imgH="5706360" progId="CorelDRAW.Graphic.1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5667390" y="6453188"/>
            <a:ext cx="344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64"/>
                </a:solidFill>
              </a:rPr>
              <a:t>Phys. Rev. A 79, 011402(R) (2009)</a:t>
            </a:r>
            <a:endParaRPr lang="en-US" b="1" dirty="0">
              <a:solidFill>
                <a:srgbClr val="0000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Time Evolution</a:t>
            </a:r>
          </a:p>
        </p:txBody>
      </p:sp>
      <p:graphicFrame>
        <p:nvGraphicFramePr>
          <p:cNvPr id="284682" name="Object 10"/>
          <p:cNvGraphicFramePr>
            <a:graphicFrameLocks noChangeAspect="1"/>
          </p:cNvGraphicFramePr>
          <p:nvPr>
            <p:ph idx="1"/>
          </p:nvPr>
        </p:nvGraphicFramePr>
        <p:xfrm>
          <a:off x="906463" y="1233488"/>
          <a:ext cx="7223125" cy="4875212"/>
        </p:xfrm>
        <a:graphic>
          <a:graphicData uri="http://schemas.openxmlformats.org/presentationml/2006/ole">
            <p:oleObj spid="_x0000_s79874" name="CorelDRAW" r:id="rId3" imgW="6240960" imgH="4212000" progId="CorelDRAW.Graphic.1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5667390" y="6453188"/>
            <a:ext cx="344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64"/>
                </a:solidFill>
              </a:rPr>
              <a:t>Phys. Rev. A 79, 011402(R) (2009)</a:t>
            </a:r>
            <a:endParaRPr lang="en-US" b="1" dirty="0">
              <a:solidFill>
                <a:srgbClr val="0000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Mode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863"/>
            <a:ext cx="8229600" cy="1312851"/>
          </a:xfrm>
        </p:spPr>
        <p:txBody>
          <a:bodyPr/>
          <a:lstStyle/>
          <a:p>
            <a:r>
              <a:rPr lang="en-US" dirty="0" smtClean="0"/>
              <a:t>Also integrated experiments possible:</a:t>
            </a:r>
          </a:p>
          <a:p>
            <a:pPr lvl="1"/>
            <a:r>
              <a:rPr lang="en-US" dirty="0" smtClean="0"/>
              <a:t>Illuminate with short pulses</a:t>
            </a:r>
          </a:p>
          <a:p>
            <a:pPr lvl="1"/>
            <a:r>
              <a:rPr lang="en-US" dirty="0" smtClean="0"/>
              <a:t>Record Integrated red-shifted fluorescence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5667390" y="6453188"/>
            <a:ext cx="344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64"/>
                </a:solidFill>
              </a:rPr>
              <a:t>Phys. Rev. A 79, 011402(R) (2009)</a:t>
            </a:r>
            <a:endParaRPr lang="en-US" b="1" dirty="0">
              <a:solidFill>
                <a:srgbClr val="000064"/>
              </a:solidFill>
            </a:endParaRPr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665109" y="3561211"/>
          <a:ext cx="7558191" cy="2829955"/>
        </p:xfrm>
        <a:graphic>
          <a:graphicData uri="http://schemas.openxmlformats.org/presentationml/2006/ole">
            <p:oleObj spid="_x0000_s143362" name="CorelDRAW" r:id="rId3" imgW="6872040" imgH="2568240" progId="CorelDRAW.Graphic.14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3914766" y="3429000"/>
            <a:ext cx="4746690" cy="2957553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TH Light" pitchFamily="2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2922" y="4159260"/>
            <a:ext cx="4089456" cy="102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ulseprobs_cinepack_02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6850" y="1200150"/>
            <a:ext cx="62103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1468438" y="1200150"/>
          <a:ext cx="6191250" cy="4637088"/>
        </p:xfrm>
        <a:graphic>
          <a:graphicData uri="http://schemas.openxmlformats.org/presentationml/2006/ole">
            <p:oleObj spid="_x0000_s14338" name="CorelDRAW" r:id="rId5" imgW="6565680" imgH="4918320" progId="CorelDRAW.Graphic.14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Signal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76913" y="5740400"/>
            <a:ext cx="2439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b="1"/>
              <a:t> Background</a:t>
            </a:r>
          </a:p>
          <a:p>
            <a:pPr>
              <a:buFont typeface="Arial" charset="0"/>
              <a:buChar char="•"/>
            </a:pPr>
            <a:r>
              <a:rPr lang="en-US" sz="2000" b="1"/>
              <a:t> Decay within pulse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7390" y="6453188"/>
            <a:ext cx="344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64"/>
                </a:solidFill>
              </a:rPr>
              <a:t>Phys. Rev. A 79, 011402(R) (2009)</a:t>
            </a:r>
            <a:endParaRPr lang="en-US" b="1" dirty="0">
              <a:solidFill>
                <a:srgbClr val="00006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7331" y="5948397"/>
            <a:ext cx="11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Time [ns]</a:t>
            </a:r>
            <a:endParaRPr lang="en-SG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21911" y="3151477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Intensity [</a:t>
            </a:r>
            <a:r>
              <a:rPr lang="en-US" b="1" dirty="0" err="1" smtClean="0">
                <a:latin typeface="+mn-lt"/>
              </a:rPr>
              <a:t>a.u</a:t>
            </a:r>
            <a:r>
              <a:rPr lang="en-US" b="1" dirty="0" smtClean="0">
                <a:latin typeface="+mn-lt"/>
              </a:rPr>
              <a:t>.]</a:t>
            </a:r>
            <a:endParaRPr lang="en-SG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3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Setup</a:t>
            </a:r>
            <a:endParaRPr lang="en-US" dirty="0"/>
          </a:p>
        </p:txBody>
      </p:sp>
      <p:graphicFrame>
        <p:nvGraphicFramePr>
          <p:cNvPr id="281603" name="Object 3"/>
          <p:cNvGraphicFramePr>
            <a:graphicFrameLocks noChangeAspect="1"/>
          </p:cNvGraphicFramePr>
          <p:nvPr/>
        </p:nvGraphicFramePr>
        <p:xfrm>
          <a:off x="539750" y="1160463"/>
          <a:ext cx="7970838" cy="4784725"/>
        </p:xfrm>
        <a:graphic>
          <a:graphicData uri="http://schemas.openxmlformats.org/presentationml/2006/ole">
            <p:oleObj spid="_x0000_s80898" name="CorelDRAW" r:id="rId3" imgW="9694440" imgH="5830560" progId="CorelDRAW.Graphic.1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5667390" y="6453188"/>
            <a:ext cx="344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64"/>
                </a:solidFill>
              </a:rPr>
              <a:t>Phys. Rev. A 79, 011402(R) (2009)</a:t>
            </a:r>
            <a:endParaRPr lang="en-US" b="1" dirty="0">
              <a:solidFill>
                <a:srgbClr val="0000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Single molecule spectroscopy</a:t>
            </a:r>
          </a:p>
        </p:txBody>
      </p:sp>
      <p:pic>
        <p:nvPicPr>
          <p:cNvPr id="24582" name="Picture 7" descr="DBAT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0960" y="2917818"/>
            <a:ext cx="828640" cy="155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243383" y="1384272"/>
            <a:ext cx="3724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64"/>
                </a:solidFill>
              </a:rPr>
              <a:t> </a:t>
            </a:r>
            <a:r>
              <a:rPr lang="en-US" b="1" dirty="0" err="1" smtClean="0">
                <a:solidFill>
                  <a:srgbClr val="000064"/>
                </a:solidFill>
              </a:rPr>
              <a:t>Dibenzantanthrene</a:t>
            </a:r>
            <a:r>
              <a:rPr lang="en-US" b="1" dirty="0" smtClean="0">
                <a:solidFill>
                  <a:srgbClr val="000064"/>
                </a:solidFill>
              </a:rPr>
              <a:t>, DBATT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rgbClr val="00006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64"/>
                </a:solidFill>
              </a:rPr>
              <a:t> Embedded in organic matrices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64"/>
                </a:solidFill>
              </a:rPr>
              <a:t> e.g. </a:t>
            </a:r>
            <a:r>
              <a:rPr lang="en-US" b="1" dirty="0" err="1" smtClean="0">
                <a:solidFill>
                  <a:srgbClr val="000064"/>
                </a:solidFill>
              </a:rPr>
              <a:t>Shpol’skii</a:t>
            </a:r>
            <a:endParaRPr lang="en-SG" b="1" dirty="0">
              <a:solidFill>
                <a:srgbClr val="000064"/>
              </a:solidFill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161" y="1092168"/>
            <a:ext cx="326878" cy="171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6291" y="2808279"/>
            <a:ext cx="326878" cy="171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4187" y="4524390"/>
            <a:ext cx="326878" cy="171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4908" y="1092168"/>
            <a:ext cx="326878" cy="171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5168" y="1055655"/>
            <a:ext cx="326878" cy="171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2142" y="4560903"/>
            <a:ext cx="326878" cy="171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9837" y="2808279"/>
            <a:ext cx="326878" cy="171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1941" y="1092168"/>
            <a:ext cx="326878" cy="171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7934" y="4524390"/>
            <a:ext cx="326878" cy="171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15" y="4560903"/>
            <a:ext cx="326878" cy="171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570" y="2844792"/>
            <a:ext cx="326878" cy="171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7532" y="2881305"/>
            <a:ext cx="326878" cy="171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4462461" y="3684591"/>
          <a:ext cx="2193925" cy="2168525"/>
        </p:xfrm>
        <a:graphic>
          <a:graphicData uri="http://schemas.openxmlformats.org/presentationml/2006/ole">
            <p:oleObj spid="_x0000_s102405" name="CorelDRAW" r:id="rId6" imgW="2206440" imgH="2180880" progId="CorelDRAW.Graphic.1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Object 2"/>
          <p:cNvGraphicFramePr>
            <a:graphicFrameLocks noChangeAspect="1"/>
          </p:cNvGraphicFramePr>
          <p:nvPr/>
        </p:nvGraphicFramePr>
        <p:xfrm>
          <a:off x="1212804" y="1201707"/>
          <a:ext cx="6667500" cy="4787900"/>
        </p:xfrm>
        <a:graphic>
          <a:graphicData uri="http://schemas.openxmlformats.org/presentationml/2006/ole">
            <p:oleObj spid="_x0000_s151554" name="CorelDRAW" r:id="rId3" imgW="2790360" imgH="2011320" progId="CorelDRAW.Graphic.14">
              <p:embed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Photons</a:t>
            </a:r>
            <a:endParaRPr lang="en-SG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>
            <a:off x="1924808" y="2863048"/>
            <a:ext cx="1350981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454246" y="3684591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5889" y="4414851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r>
              <a:rPr lang="el-GR" sz="2400" b="1" dirty="0" smtClean="0"/>
              <a:t>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1019" y="3246435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</a:t>
            </a:r>
            <a:r>
              <a:rPr lang="el-GR" sz="2400" b="1" dirty="0" smtClean="0"/>
              <a:t>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22662" y="4122747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</a:t>
            </a:r>
            <a:r>
              <a:rPr lang="el-GR" sz="2400" b="1" dirty="0" smtClean="0"/>
              <a:t>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24305" y="2881305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</a:t>
            </a:r>
            <a:r>
              <a:rPr lang="el-GR" sz="2400" b="1" dirty="0" smtClean="0"/>
              <a:t>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2461" y="3757617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</a:t>
            </a:r>
            <a:r>
              <a:rPr lang="el-GR" sz="2400" b="1" dirty="0" smtClean="0"/>
              <a:t>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4104" y="2589201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7</a:t>
            </a:r>
            <a:r>
              <a:rPr lang="el-GR" sz="2400" b="1" dirty="0" smtClean="0"/>
              <a:t>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2260" y="342900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</a:t>
            </a:r>
            <a:r>
              <a:rPr lang="el-GR" sz="2400" b="1" dirty="0" smtClean="0"/>
              <a:t>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3903" y="2224071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9</a:t>
            </a:r>
            <a:r>
              <a:rPr lang="el-GR" sz="2400" b="1" dirty="0" smtClean="0"/>
              <a:t>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8572" y="3063870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10</a:t>
            </a:r>
            <a:r>
              <a:rPr lang="el-GR" sz="2400" b="1" dirty="0" smtClean="0"/>
              <a:t>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7189" y="1931967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??</a:t>
            </a:r>
            <a:endParaRPr lang="el-GR" sz="24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746350" y="2114532"/>
            <a:ext cx="145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photons</a:t>
            </a:r>
          </a:p>
          <a:p>
            <a:r>
              <a:rPr lang="en-US" dirty="0" smtClean="0"/>
              <a:t>per pulse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Setup</a:t>
            </a:r>
            <a:endParaRPr lang="en-US" dirty="0"/>
          </a:p>
        </p:txBody>
      </p:sp>
      <p:graphicFrame>
        <p:nvGraphicFramePr>
          <p:cNvPr id="281603" name="Object 3"/>
          <p:cNvGraphicFramePr>
            <a:graphicFrameLocks noChangeAspect="1"/>
          </p:cNvGraphicFramePr>
          <p:nvPr/>
        </p:nvGraphicFramePr>
        <p:xfrm>
          <a:off x="536575" y="1163638"/>
          <a:ext cx="8378825" cy="4779962"/>
        </p:xfrm>
        <a:graphic>
          <a:graphicData uri="http://schemas.openxmlformats.org/presentationml/2006/ole">
            <p:oleObj spid="_x0000_s152578" name="CorelDRAW" r:id="rId3" imgW="9984600" imgH="5708520" progId="CorelDRAW.Graphic.1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5667390" y="6453188"/>
            <a:ext cx="344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64"/>
                </a:solidFill>
              </a:rPr>
              <a:t>Phys. Rev. A 79, 011402(R) (2009)</a:t>
            </a:r>
            <a:endParaRPr lang="en-US" b="1" dirty="0">
              <a:solidFill>
                <a:srgbClr val="0000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00" y="1530324"/>
            <a:ext cx="6024645" cy="99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Detuning Dependence</a:t>
            </a:r>
            <a:endParaRPr lang="en-SG" dirty="0"/>
          </a:p>
        </p:txBody>
      </p:sp>
      <p:graphicFrame>
        <p:nvGraphicFramePr>
          <p:cNvPr id="155650" name="Object 2"/>
          <p:cNvGraphicFramePr>
            <a:graphicFrameLocks noChangeAspect="1"/>
          </p:cNvGraphicFramePr>
          <p:nvPr/>
        </p:nvGraphicFramePr>
        <p:xfrm>
          <a:off x="920700" y="2990844"/>
          <a:ext cx="3286170" cy="3046198"/>
        </p:xfrm>
        <a:graphic>
          <a:graphicData uri="http://schemas.openxmlformats.org/presentationml/2006/ole">
            <p:oleObj spid="_x0000_s155650" name="CorelDRAW" r:id="rId4" imgW="2913821" imgH="2699797" progId="CorelDRAW.Graphic.14">
              <p:embed/>
            </p:oleObj>
          </a:graphicData>
        </a:graphic>
      </p:graphicFrame>
      <p:graphicFrame>
        <p:nvGraphicFramePr>
          <p:cNvPr id="155652" name="Object 4"/>
          <p:cNvGraphicFramePr>
            <a:graphicFrameLocks noChangeAspect="1"/>
          </p:cNvGraphicFramePr>
          <p:nvPr/>
        </p:nvGraphicFramePr>
        <p:xfrm>
          <a:off x="957213" y="3027357"/>
          <a:ext cx="3249657" cy="3011704"/>
        </p:xfrm>
        <a:graphic>
          <a:graphicData uri="http://schemas.openxmlformats.org/presentationml/2006/ole">
            <p:oleObj spid="_x0000_s155652" name="CorelDRAW" r:id="rId5" imgW="3876480" imgH="3585960" progId="CorelDRAW.Graphic.14">
              <p:embed/>
            </p:oleObj>
          </a:graphicData>
        </a:graphic>
      </p:graphicFrame>
      <p:graphicFrame>
        <p:nvGraphicFramePr>
          <p:cNvPr id="155654" name="Object 6"/>
          <p:cNvGraphicFramePr>
            <a:graphicFrameLocks noChangeAspect="1"/>
          </p:cNvGraphicFramePr>
          <p:nvPr/>
        </p:nvGraphicFramePr>
        <p:xfrm>
          <a:off x="849252" y="2990844"/>
          <a:ext cx="3321105" cy="3140118"/>
        </p:xfrm>
        <a:graphic>
          <a:graphicData uri="http://schemas.openxmlformats.org/presentationml/2006/ole">
            <p:oleObj spid="_x0000_s155654" name="CorelDRAW" r:id="rId6" imgW="2913821" imgH="2753858" progId="CorelDRAW.Graphic.14">
              <p:embed/>
            </p:oleObj>
          </a:graphicData>
        </a:graphic>
      </p:graphicFrame>
      <p:graphicFrame>
        <p:nvGraphicFramePr>
          <p:cNvPr id="155656" name="Object 8"/>
          <p:cNvGraphicFramePr>
            <a:graphicFrameLocks noChangeAspect="1"/>
          </p:cNvGraphicFramePr>
          <p:nvPr/>
        </p:nvGraphicFramePr>
        <p:xfrm>
          <a:off x="810635" y="2990844"/>
          <a:ext cx="3359722" cy="3176631"/>
        </p:xfrm>
        <a:graphic>
          <a:graphicData uri="http://schemas.openxmlformats.org/presentationml/2006/ole">
            <p:oleObj spid="_x0000_s155656" name="CorelDRAW" r:id="rId7" imgW="2913821" imgH="2753858" progId="CorelDRAW.Graphic.1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5667390" y="6453188"/>
            <a:ext cx="344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64"/>
                </a:solidFill>
              </a:rPr>
              <a:t>Phys. Rev. A 79, 011402(R) (2009)</a:t>
            </a:r>
            <a:endParaRPr lang="en-US" b="1" dirty="0">
              <a:solidFill>
                <a:srgbClr val="0000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Frequency Dependence</a:t>
            </a:r>
            <a:endParaRPr lang="en-US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125629" y="1274733"/>
          <a:ext cx="5184822" cy="4707921"/>
        </p:xfrm>
        <a:graphic>
          <a:graphicData uri="http://schemas.openxmlformats.org/presentationml/2006/ole">
            <p:oleObj spid="_x0000_s19459" name="CorelDRAW" r:id="rId3" imgW="3503440" imgH="3182019" progId="CorelDRAW.Graphic.14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rot="5400000">
            <a:off x="3074968" y="3282950"/>
            <a:ext cx="3833864" cy="365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2273300" y="1308100"/>
          <a:ext cx="4965700" cy="4965700"/>
        </p:xfrm>
        <a:graphic>
          <a:graphicData uri="http://schemas.openxmlformats.org/presentationml/2006/ole">
            <p:oleObj spid="_x0000_s106498" name="CorelDRAW" r:id="rId3" imgW="2814480" imgH="2814480" progId="CorelDRAW.Graphic.14">
              <p:embed/>
            </p:oleObj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31800" y="111092"/>
            <a:ext cx="8229600" cy="908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Frequency Dependence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7390" y="6453188"/>
            <a:ext cx="344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64"/>
                </a:solidFill>
              </a:rPr>
              <a:t>Phys. Rev. A 79, 011402(R) (2009)</a:t>
            </a:r>
            <a:endParaRPr lang="en-US" b="1" dirty="0">
              <a:solidFill>
                <a:srgbClr val="0000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Results &amp; Summary</a:t>
            </a:r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311246"/>
            <a:ext cx="8229600" cy="511182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4"/>
                </a:solidFill>
              </a:rPr>
              <a:t>Short Pulse Experiments with a Single Molecule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4"/>
                </a:solidFill>
              </a:rPr>
              <a:t>First measurements on a single molecule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4"/>
                </a:solidFill>
              </a:rPr>
              <a:t>Time resolved mode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4"/>
                </a:solidFill>
              </a:rPr>
              <a:t>Similar to Autocorrelation, nice way to determine T1 and T2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4"/>
                </a:solidFill>
              </a:rPr>
              <a:t>Integrated mode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4"/>
                </a:solidFill>
              </a:rPr>
              <a:t>Up to 10 </a:t>
            </a:r>
            <a:r>
              <a:rPr lang="en-US" dirty="0" smtClean="0">
                <a:solidFill>
                  <a:srgbClr val="000064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000064"/>
                </a:solidFill>
              </a:rPr>
              <a:t> oscillations (max. in solid state)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4"/>
                </a:solidFill>
              </a:rPr>
              <a:t>First detuning dependent data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4"/>
                </a:solidFill>
              </a:rPr>
              <a:t>First extinction measurements (not shown)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4"/>
                </a:solidFill>
              </a:rPr>
              <a:t>Aiming for coherent control – phase gate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0274" y="434182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64"/>
                </a:solidFill>
              </a:rPr>
              <a:t>(?)</a:t>
            </a:r>
            <a:endParaRPr lang="en-SG" b="1" dirty="0">
              <a:solidFill>
                <a:srgbClr val="0000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uiExpand="1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1800" y="111092"/>
            <a:ext cx="8229600" cy="908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What’s next?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3238" y="1311246"/>
            <a:ext cx="8229600" cy="51118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30000"/>
              <a:buFontTx/>
              <a:buChar char="•"/>
            </a:pPr>
            <a:r>
              <a:rPr lang="en-US" sz="3200" b="1" kern="0" dirty="0" smtClean="0">
                <a:solidFill>
                  <a:srgbClr val="000064"/>
                </a:solidFill>
              </a:rPr>
              <a:t>Single Photon Source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30000"/>
              <a:buFontTx/>
              <a:buChar char="•"/>
            </a:pPr>
            <a:r>
              <a:rPr lang="en-US" sz="3200" b="1" kern="0" dirty="0" smtClean="0">
                <a:solidFill>
                  <a:srgbClr val="000064"/>
                </a:solidFill>
              </a:rPr>
              <a:t>Detector efficiency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SzPct val="130000"/>
              <a:buFontTx/>
              <a:buChar char="•"/>
            </a:pPr>
            <a:r>
              <a:rPr lang="en-US" sz="3200" b="1" kern="0" dirty="0" smtClean="0">
                <a:solidFill>
                  <a:srgbClr val="000064"/>
                </a:solidFill>
              </a:rPr>
              <a:t>More Extinction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30000"/>
              <a:buFontTx/>
              <a:buChar char="•"/>
            </a:pPr>
            <a:r>
              <a:rPr lang="en-US" sz="3200" b="1" kern="0" dirty="0" smtClean="0">
                <a:solidFill>
                  <a:srgbClr val="000064"/>
                </a:solidFill>
              </a:rPr>
              <a:t>Imaging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SzPct val="130000"/>
              <a:buFontTx/>
              <a:buChar char="•"/>
            </a:pPr>
            <a:r>
              <a:rPr lang="en-US" sz="3200" b="1" kern="0" dirty="0" smtClean="0">
                <a:solidFill>
                  <a:srgbClr val="000064"/>
                </a:solidFill>
              </a:rPr>
              <a:t>Single Molecule Switch (2</a:t>
            </a:r>
            <a:r>
              <a:rPr lang="en-US" sz="3200" b="1" kern="0" baseline="30000" dirty="0" smtClean="0">
                <a:solidFill>
                  <a:srgbClr val="000064"/>
                </a:solidFill>
              </a:rPr>
              <a:t>nd</a:t>
            </a:r>
            <a:r>
              <a:rPr lang="en-US" sz="3200" b="1" kern="0" dirty="0" smtClean="0">
                <a:solidFill>
                  <a:srgbClr val="000064"/>
                </a:solidFill>
              </a:rPr>
              <a:t> Laser)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30000"/>
              <a:buFontTx/>
              <a:buChar char="•"/>
              <a:tabLst/>
              <a:defRPr/>
            </a:pPr>
            <a:endParaRPr kumimoji="0" lang="en-US" sz="3200" b="1" i="0" u="none" strike="noStrike" kern="0" cap="none" spc="0" normalizeH="0" noProof="0" dirty="0" smtClean="0">
              <a:ln>
                <a:noFill/>
              </a:ln>
              <a:solidFill>
                <a:srgbClr val="0000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30000"/>
              <a:buFontTx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aser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2948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64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Thanks for Your Attention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Fluorescence Excitation</a:t>
            </a: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863600" y="2168525"/>
          <a:ext cx="2895600" cy="3084513"/>
        </p:xfrm>
        <a:graphic>
          <a:graphicData uri="http://schemas.openxmlformats.org/presentationml/2006/ole">
            <p:oleObj spid="_x0000_s100354" name="CorelDRAW" r:id="rId4" imgW="2895840" imgH="3084480" progId="CorelDraw.Graphic.13">
              <p:embed/>
            </p:oleObj>
          </a:graphicData>
        </a:graphic>
      </p:graphicFrame>
      <p:sp>
        <p:nvSpPr>
          <p:cNvPr id="43012" name="Freeform 4"/>
          <p:cNvSpPr>
            <a:spLocks/>
          </p:cNvSpPr>
          <p:nvPr/>
        </p:nvSpPr>
        <p:spPr bwMode="auto">
          <a:xfrm>
            <a:off x="1136650" y="2598738"/>
            <a:ext cx="12700" cy="2486025"/>
          </a:xfrm>
          <a:custGeom>
            <a:avLst/>
            <a:gdLst/>
            <a:ahLst/>
            <a:cxnLst>
              <a:cxn ang="0">
                <a:pos x="0" y="1566"/>
              </a:cxn>
              <a:cxn ang="0">
                <a:pos x="8" y="0"/>
              </a:cxn>
            </a:cxnLst>
            <a:rect l="0" t="0" r="r" b="b"/>
            <a:pathLst>
              <a:path w="8" h="1566">
                <a:moveTo>
                  <a:pt x="0" y="1566"/>
                </a:moveTo>
                <a:lnTo>
                  <a:pt x="8" y="0"/>
                </a:ln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824413" y="5265738"/>
            <a:ext cx="2578078" cy="92333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Wide-field illumination</a:t>
            </a:r>
          </a:p>
          <a:p>
            <a:r>
              <a:rPr lang="en-US" b="1" dirty="0">
                <a:solidFill>
                  <a:srgbClr val="000066"/>
                </a:solidFill>
              </a:rPr>
              <a:t>T=1.4 K</a:t>
            </a:r>
          </a:p>
          <a:p>
            <a:r>
              <a:rPr lang="en-US" dirty="0">
                <a:solidFill>
                  <a:srgbClr val="000066"/>
                </a:solidFill>
                <a:latin typeface="Symbol" pitchFamily="18" charset="2"/>
              </a:rPr>
              <a:t>l </a:t>
            </a:r>
            <a:r>
              <a:rPr lang="en-US" dirty="0">
                <a:solidFill>
                  <a:srgbClr val="000066"/>
                </a:solidFill>
              </a:rPr>
              <a:t>~ 615 </a:t>
            </a:r>
            <a:r>
              <a:rPr lang="en-US" dirty="0" smtClean="0">
                <a:solidFill>
                  <a:srgbClr val="000066"/>
                </a:solidFill>
              </a:rPr>
              <a:t>nm, 30 GHz scan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3014" name="Freeform 6"/>
          <p:cNvSpPr>
            <a:spLocks/>
          </p:cNvSpPr>
          <p:nvPr/>
        </p:nvSpPr>
        <p:spPr bwMode="auto">
          <a:xfrm>
            <a:off x="1008063" y="2736850"/>
            <a:ext cx="7937" cy="2349500"/>
          </a:xfrm>
          <a:custGeom>
            <a:avLst/>
            <a:gdLst/>
            <a:ahLst/>
            <a:cxnLst>
              <a:cxn ang="0">
                <a:pos x="0" y="1480"/>
              </a:cxn>
              <a:cxn ang="0">
                <a:pos x="5" y="0"/>
              </a:cxn>
            </a:cxnLst>
            <a:rect l="0" t="0" r="r" b="b"/>
            <a:pathLst>
              <a:path w="5" h="1480">
                <a:moveTo>
                  <a:pt x="0" y="1480"/>
                </a:moveTo>
                <a:lnTo>
                  <a:pt x="5" y="0"/>
                </a:ln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43015" name="Freeform 7"/>
          <p:cNvSpPr>
            <a:spLocks/>
          </p:cNvSpPr>
          <p:nvPr/>
        </p:nvSpPr>
        <p:spPr bwMode="auto">
          <a:xfrm>
            <a:off x="1257300" y="2482850"/>
            <a:ext cx="1588" cy="2603500"/>
          </a:xfrm>
          <a:custGeom>
            <a:avLst/>
            <a:gdLst/>
            <a:ahLst/>
            <a:cxnLst>
              <a:cxn ang="0">
                <a:pos x="1" y="1640"/>
              </a:cxn>
              <a:cxn ang="0">
                <a:pos x="0" y="0"/>
              </a:cxn>
            </a:cxnLst>
            <a:rect l="0" t="0" r="r" b="b"/>
            <a:pathLst>
              <a:path w="1" h="1640">
                <a:moveTo>
                  <a:pt x="1" y="1640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SG"/>
          </a:p>
        </p:txBody>
      </p:sp>
      <p:pic>
        <p:nvPicPr>
          <p:cNvPr id="43016" name="movie_mit_bar_small3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95850" y="2168525"/>
            <a:ext cx="2933700" cy="2566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0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30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6"/>
                  </p:tgtEl>
                </p:cond>
              </p:nextCondLst>
            </p:seq>
            <p:video>
              <p:cMediaNode>
                <p:cTn id="2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3016"/>
                </p:tgtEl>
              </p:cMediaNode>
            </p:video>
          </p:childTnLst>
        </p:cTn>
      </p:par>
    </p:tnLst>
    <p:bldLst>
      <p:bldP spid="43012" grpId="0" animBg="1"/>
      <p:bldP spid="43012" grpId="1" animBg="1"/>
      <p:bldP spid="43014" grpId="0" animBg="1"/>
      <p:bldP spid="43014" grpId="1" animBg="1"/>
      <p:bldP spid="430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Limited </a:t>
            </a:r>
            <a:r>
              <a:rPr lang="en-US" dirty="0" err="1" smtClean="0"/>
              <a:t>Linewidth</a:t>
            </a:r>
            <a:r>
              <a:rPr lang="en-US" dirty="0" smtClean="0"/>
              <a:t>…</a:t>
            </a:r>
            <a:endParaRPr lang="en-SG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541421" y="1566837"/>
            <a:ext cx="4670150" cy="3051602"/>
            <a:chOff x="938" y="221"/>
            <a:chExt cx="2842" cy="2299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061" y="964"/>
              <a:ext cx="112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endParaRPr lang="en-GB" sz="2000">
                <a:latin typeface="Tahoma" pitchFamily="34" charset="0"/>
              </a:endParaRPr>
            </a:p>
          </p:txBody>
        </p:sp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938" y="221"/>
            <a:ext cx="2842" cy="2299"/>
          </p:xfrm>
          <a:graphic>
            <a:graphicData uri="http://schemas.openxmlformats.org/presentationml/2006/ole">
              <p:oleObj spid="_x0000_s174082" name="CorelDRAW" r:id="rId3" imgW="4316400" imgH="2828880" progId="CorelDRAW.Graphic.14">
                <p:embed/>
              </p:oleObj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1833525" y="5291163"/>
            <a:ext cx="4308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64"/>
                </a:solidFill>
              </a:rPr>
              <a:t> Lifetime limited </a:t>
            </a:r>
            <a:r>
              <a:rPr lang="en-US" sz="2400" b="1" dirty="0" err="1" smtClean="0">
                <a:solidFill>
                  <a:srgbClr val="000064"/>
                </a:solidFill>
              </a:rPr>
              <a:t>linewidth</a:t>
            </a:r>
            <a:endParaRPr lang="en-US" sz="2400" b="1" dirty="0" smtClean="0">
              <a:solidFill>
                <a:srgbClr val="00006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64"/>
                </a:solidFill>
              </a:rPr>
              <a:t> T1~10ns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Excitation</a:t>
            </a:r>
            <a:endParaRPr lang="en-SG" dirty="0"/>
          </a:p>
        </p:txBody>
      </p:sp>
      <p:graphicFrame>
        <p:nvGraphicFramePr>
          <p:cNvPr id="16077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53927" y="1712889"/>
          <a:ext cx="4208398" cy="3065496"/>
        </p:xfrm>
        <a:graphic>
          <a:graphicData uri="http://schemas.openxmlformats.org/presentationml/2006/ole">
            <p:oleObj spid="_x0000_s160770" name="CorelDRAW" r:id="rId3" imgW="1379520" imgH="1005120" progId="CorelDRAW.Graphic.1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22343" y="5035572"/>
            <a:ext cx="299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64"/>
                </a:solidFill>
              </a:rPr>
              <a:t>Solid Immersion Lens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4791078" y="2260584"/>
          <a:ext cx="3176585" cy="3103073"/>
        </p:xfrm>
        <a:graphic>
          <a:graphicData uri="http://schemas.openxmlformats.org/presentationml/2006/ole">
            <p:oleObj spid="_x0000_s160771" name="CorelDRAW" r:id="rId4" imgW="6177240" imgH="6018120" progId="CorelDraw.Graphic.13">
              <p:embed/>
            </p:oleObj>
          </a:graphicData>
        </a:graphic>
      </p:graphicFrame>
      <p:sp>
        <p:nvSpPr>
          <p:cNvPr id="7" name="Line 32"/>
          <p:cNvSpPr>
            <a:spLocks noChangeShapeType="1"/>
          </p:cNvSpPr>
          <p:nvPr/>
        </p:nvSpPr>
        <p:spPr bwMode="auto">
          <a:xfrm flipV="1">
            <a:off x="6515578" y="3487297"/>
            <a:ext cx="354192" cy="261931"/>
          </a:xfrm>
          <a:prstGeom prst="line">
            <a:avLst/>
          </a:prstGeom>
          <a:noFill/>
          <a:ln w="38100">
            <a:solidFill>
              <a:srgbClr val="000064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SG"/>
          </a:p>
        </p:txBody>
      </p:sp>
      <p:sp>
        <p:nvSpPr>
          <p:cNvPr id="9" name="TextBox 8"/>
          <p:cNvSpPr txBox="1"/>
          <p:nvPr/>
        </p:nvSpPr>
        <p:spPr>
          <a:xfrm>
            <a:off x="5375286" y="1676376"/>
            <a:ext cx="299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64"/>
                </a:solidFill>
              </a:rPr>
              <a:t>FWHM=370nm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5949" y="6453188"/>
            <a:ext cx="4718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66"/>
                </a:solidFill>
              </a:rPr>
              <a:t>Wrigge</a:t>
            </a:r>
            <a:r>
              <a:rPr lang="en-US" b="1" dirty="0" smtClean="0">
                <a:solidFill>
                  <a:srgbClr val="000066"/>
                </a:solidFill>
              </a:rPr>
              <a:t> et al., Nature </a:t>
            </a:r>
            <a:r>
              <a:rPr lang="en-US" b="1" dirty="0">
                <a:solidFill>
                  <a:srgbClr val="000066"/>
                </a:solidFill>
              </a:rPr>
              <a:t>Physics 4, 60 - 66 (2008)</a:t>
            </a:r>
            <a:r>
              <a:rPr lang="en-US" dirty="0">
                <a:solidFill>
                  <a:srgbClr val="000066"/>
                </a:solidFill>
              </a:rPr>
              <a:t> </a:t>
            </a:r>
            <a:endParaRPr lang="en-US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Single Molecule Extinction</a:t>
            </a:r>
          </a:p>
        </p:txBody>
      </p:sp>
      <p:graphicFrame>
        <p:nvGraphicFramePr>
          <p:cNvPr id="240650" name="Object 10"/>
          <p:cNvGraphicFramePr>
            <a:graphicFrameLocks noChangeAspect="1"/>
          </p:cNvGraphicFramePr>
          <p:nvPr>
            <p:ph sz="half" idx="1"/>
          </p:nvPr>
        </p:nvGraphicFramePr>
        <p:xfrm>
          <a:off x="325438" y="3508412"/>
          <a:ext cx="4043362" cy="2622550"/>
        </p:xfrm>
        <a:graphic>
          <a:graphicData uri="http://schemas.openxmlformats.org/presentationml/2006/ole">
            <p:oleObj spid="_x0000_s161794" name="CorelDRAW" r:id="rId3" imgW="2562120" imgH="1662120" progId="CorelDRAW.Graphic.14">
              <p:embed/>
            </p:oleObj>
          </a:graphicData>
        </a:graphic>
      </p:graphicFrame>
      <p:graphicFrame>
        <p:nvGraphicFramePr>
          <p:cNvPr id="240652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4516438" y="3540162"/>
          <a:ext cx="4518025" cy="2557462"/>
        </p:xfrm>
        <a:graphic>
          <a:graphicData uri="http://schemas.openxmlformats.org/presentationml/2006/ole">
            <p:oleObj spid="_x0000_s161795" name="CorelDRAW" r:id="rId4" imgW="2936160" imgH="1662480" progId="CorelDRAW.Graphic.14">
              <p:embed/>
            </p:oleObj>
          </a:graphicData>
        </a:graphic>
      </p:graphicFrame>
      <p:sp>
        <p:nvSpPr>
          <p:cNvPr id="240654" name="Text Box 14"/>
          <p:cNvSpPr txBox="1">
            <a:spLocks noChangeArrowheads="1"/>
          </p:cNvSpPr>
          <p:nvPr/>
        </p:nvSpPr>
        <p:spPr bwMode="auto">
          <a:xfrm>
            <a:off x="1239838" y="2943262"/>
            <a:ext cx="1890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</a:rPr>
              <a:t>Fluorescence</a:t>
            </a:r>
          </a:p>
        </p:txBody>
      </p:sp>
      <p:sp>
        <p:nvSpPr>
          <p:cNvPr id="240655" name="Text Box 15"/>
          <p:cNvSpPr txBox="1">
            <a:spLocks noChangeArrowheads="1"/>
          </p:cNvSpPr>
          <p:nvPr/>
        </p:nvSpPr>
        <p:spPr bwMode="auto">
          <a:xfrm>
            <a:off x="5400675" y="2943262"/>
            <a:ext cx="153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</a:rPr>
              <a:t>Extinction</a:t>
            </a:r>
          </a:p>
        </p:txBody>
      </p:sp>
      <p:sp>
        <p:nvSpPr>
          <p:cNvPr id="240656" name="Rectangle 16"/>
          <p:cNvSpPr>
            <a:spLocks noChangeArrowheads="1"/>
          </p:cNvSpPr>
          <p:nvPr/>
        </p:nvSpPr>
        <p:spPr bwMode="auto">
          <a:xfrm>
            <a:off x="431800" y="1233488"/>
            <a:ext cx="774065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130000"/>
              <a:buFontTx/>
              <a:buChar char="•"/>
            </a:pPr>
            <a:r>
              <a:rPr lang="en-US" sz="2800" b="1" dirty="0">
                <a:solidFill>
                  <a:srgbClr val="000064"/>
                </a:solidFill>
              </a:rPr>
              <a:t>Fluorescence detection </a:t>
            </a:r>
          </a:p>
          <a:p>
            <a:pPr marL="342900" indent="-342900" eaLnBrk="0" hangingPunct="0">
              <a:spcBef>
                <a:spcPct val="20000"/>
              </a:spcBef>
              <a:buSzPct val="130000"/>
              <a:buFontTx/>
              <a:buChar char="•"/>
            </a:pPr>
            <a:r>
              <a:rPr lang="en-US" sz="2800" b="1" dirty="0">
                <a:solidFill>
                  <a:srgbClr val="000064"/>
                </a:solidFill>
              </a:rPr>
              <a:t>Extinction up to 11.5</a:t>
            </a:r>
            <a:r>
              <a:rPr lang="en-US" sz="2800" b="1" dirty="0" smtClean="0">
                <a:solidFill>
                  <a:srgbClr val="000064"/>
                </a:solidFill>
              </a:rPr>
              <a:t>%</a:t>
            </a:r>
          </a:p>
          <a:p>
            <a:pPr marL="342900" indent="-342900" eaLnBrk="0" hangingPunct="0">
              <a:spcBef>
                <a:spcPct val="20000"/>
              </a:spcBef>
              <a:buSzPct val="130000"/>
              <a:buFontTx/>
              <a:buChar char="•"/>
            </a:pPr>
            <a:r>
              <a:rPr lang="en-US" sz="2800" b="1" dirty="0" err="1" smtClean="0">
                <a:solidFill>
                  <a:srgbClr val="000064"/>
                </a:solidFill>
              </a:rPr>
              <a:t>Mollow</a:t>
            </a:r>
            <a:r>
              <a:rPr lang="en-US" sz="2800" b="1" dirty="0" smtClean="0">
                <a:solidFill>
                  <a:srgbClr val="000064"/>
                </a:solidFill>
              </a:rPr>
              <a:t> Triplet</a:t>
            </a:r>
            <a:endParaRPr lang="en-US" sz="2800" b="1" dirty="0">
              <a:solidFill>
                <a:srgbClr val="000064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5949" y="6453188"/>
            <a:ext cx="4718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66"/>
                </a:solidFill>
              </a:rPr>
              <a:t>Wrigge</a:t>
            </a:r>
            <a:r>
              <a:rPr lang="en-US" b="1" dirty="0" smtClean="0">
                <a:solidFill>
                  <a:srgbClr val="000066"/>
                </a:solidFill>
              </a:rPr>
              <a:t> et al., Nature </a:t>
            </a:r>
            <a:r>
              <a:rPr lang="en-US" b="1" dirty="0">
                <a:solidFill>
                  <a:srgbClr val="000066"/>
                </a:solidFill>
              </a:rPr>
              <a:t>Physics 4, 60 - 66 (2008)</a:t>
            </a:r>
            <a:r>
              <a:rPr lang="en-US" dirty="0">
                <a:solidFill>
                  <a:srgbClr val="000066"/>
                </a:solidFill>
              </a:rPr>
              <a:t> </a:t>
            </a:r>
            <a:endParaRPr lang="en-US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0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0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5" grpId="0" uiExpand="1"/>
      <p:bldP spid="24065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Photon statistics</a:t>
            </a:r>
          </a:p>
        </p:txBody>
      </p:sp>
      <p:graphicFrame>
        <p:nvGraphicFramePr>
          <p:cNvPr id="214019" name="Object 3"/>
          <p:cNvGraphicFramePr>
            <a:graphicFrameLocks noChangeAspect="1"/>
          </p:cNvGraphicFramePr>
          <p:nvPr>
            <p:ph idx="1"/>
          </p:nvPr>
        </p:nvGraphicFramePr>
        <p:xfrm>
          <a:off x="688975" y="1052513"/>
          <a:ext cx="7729538" cy="5321300"/>
        </p:xfrm>
        <a:graphic>
          <a:graphicData uri="http://schemas.openxmlformats.org/presentationml/2006/ole">
            <p:oleObj spid="_x0000_s107522" name="CorelDRAW" r:id="rId3" imgW="13623120" imgH="9379440" progId="CorelDRAW.Graphic.14">
              <p:embed/>
            </p:oleObj>
          </a:graphicData>
        </a:graphic>
      </p:graphicFrame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0818" y="5035572"/>
            <a:ext cx="4454420" cy="106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336492" y="3611565"/>
            <a:ext cx="8397990" cy="277498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TH 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statistics</a:t>
            </a:r>
            <a:endParaRPr lang="en-SG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57" y="1347759"/>
            <a:ext cx="3213144" cy="10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40" y="1092168"/>
            <a:ext cx="3131742" cy="513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774648" y="2735253"/>
            <a:ext cx="2519397" cy="1533546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TH Light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5570" y="2881305"/>
            <a:ext cx="365130" cy="131446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TH Light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9057" y="4268799"/>
            <a:ext cx="2774988" cy="1533546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TH Light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024305" y="4159261"/>
            <a:ext cx="4140213" cy="18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130000"/>
              <a:buFontTx/>
              <a:buChar char="•"/>
              <a:defRPr/>
            </a:pPr>
            <a:r>
              <a:rPr lang="en-US" sz="2800" b="1" kern="0" dirty="0" smtClean="0">
                <a:solidFill>
                  <a:srgbClr val="000066"/>
                </a:solidFill>
                <a:latin typeface="+mn-lt"/>
              </a:rPr>
              <a:t>Super </a:t>
            </a:r>
            <a:r>
              <a:rPr lang="en-US" sz="2800" b="1" kern="0" dirty="0" err="1" smtClean="0">
                <a:solidFill>
                  <a:srgbClr val="000066"/>
                </a:solidFill>
                <a:latin typeface="+mn-lt"/>
              </a:rPr>
              <a:t>Poissonian</a:t>
            </a:r>
            <a:endParaRPr lang="en-US" sz="2800" b="1" kern="0" dirty="0" smtClean="0">
              <a:solidFill>
                <a:srgbClr val="000066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SzPct val="130000"/>
              <a:buFontTx/>
              <a:buChar char="•"/>
              <a:defRPr/>
            </a:pPr>
            <a:r>
              <a:rPr lang="en-US" sz="2800" b="1" kern="0" dirty="0" smtClean="0">
                <a:solidFill>
                  <a:srgbClr val="000066"/>
                </a:solidFill>
                <a:latin typeface="+mn-lt"/>
              </a:rPr>
              <a:t>Rabi-oscillations</a:t>
            </a:r>
            <a:endParaRPr lang="en-US" sz="2800" b="1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62462" y="6453188"/>
            <a:ext cx="4646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b="1" dirty="0" smtClean="0">
                <a:solidFill>
                  <a:srgbClr val="000064"/>
                </a:solidFill>
              </a:rPr>
              <a:t>T. </a:t>
            </a:r>
            <a:r>
              <a:rPr lang="en-SG" b="1" dirty="0" err="1" smtClean="0">
                <a:solidFill>
                  <a:srgbClr val="000064"/>
                </a:solidFill>
              </a:rPr>
              <a:t>Basché</a:t>
            </a:r>
            <a:r>
              <a:rPr lang="en-SG" b="1" dirty="0" smtClean="0">
                <a:solidFill>
                  <a:srgbClr val="000064"/>
                </a:solidFill>
              </a:rPr>
              <a:t> et al., Phys. Rev. </a:t>
            </a:r>
            <a:r>
              <a:rPr lang="en-SG" b="1" dirty="0" err="1" smtClean="0">
                <a:solidFill>
                  <a:srgbClr val="000064"/>
                </a:solidFill>
              </a:rPr>
              <a:t>Lett</a:t>
            </a:r>
            <a:r>
              <a:rPr lang="en-SG" b="1" dirty="0" smtClean="0">
                <a:solidFill>
                  <a:srgbClr val="000064"/>
                </a:solidFill>
              </a:rPr>
              <a:t>., 69, 1516</a:t>
            </a:r>
            <a:r>
              <a:rPr lang="pt-BR" b="1" dirty="0" smtClean="0">
                <a:solidFill>
                  <a:srgbClr val="000064"/>
                </a:solidFill>
              </a:rPr>
              <a:t> (1992)</a:t>
            </a:r>
            <a:endParaRPr lang="en-US" b="1" dirty="0">
              <a:solidFill>
                <a:srgbClr val="0000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7013" y="1312863"/>
            <a:ext cx="7535862" cy="48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130000"/>
              <a:buFontTx/>
              <a:buChar char="•"/>
              <a:defRPr/>
            </a:pPr>
            <a:r>
              <a:rPr lang="en-US" sz="2800" b="1" kern="0" dirty="0">
                <a:solidFill>
                  <a:srgbClr val="000066"/>
                </a:solidFill>
                <a:latin typeface="+mn-lt"/>
              </a:rPr>
              <a:t>Rabi-oscillations</a:t>
            </a:r>
          </a:p>
          <a:p>
            <a:pPr marL="742950" lvl="1" indent="-285750">
              <a:spcBef>
                <a:spcPct val="20000"/>
              </a:spcBef>
              <a:buSzPct val="130000"/>
              <a:buFontTx/>
              <a:buChar char="–"/>
              <a:defRPr/>
            </a:pPr>
            <a:r>
              <a:rPr lang="en-US" sz="2400" kern="0" dirty="0" smtClean="0">
                <a:solidFill>
                  <a:srgbClr val="000066"/>
                </a:solidFill>
                <a:latin typeface="+mn-lt"/>
              </a:rPr>
              <a:t>Short </a:t>
            </a:r>
            <a:r>
              <a:rPr lang="en-US" sz="2400" kern="0" dirty="0">
                <a:solidFill>
                  <a:srgbClr val="000066"/>
                </a:solidFill>
                <a:latin typeface="+mn-lt"/>
              </a:rPr>
              <a:t>pulse</a:t>
            </a:r>
            <a:r>
              <a:rPr lang="en-US" sz="2400" kern="0" dirty="0" smtClean="0">
                <a:solidFill>
                  <a:srgbClr val="000066"/>
                </a:solidFill>
                <a:latin typeface="+mn-lt"/>
              </a:rPr>
              <a:t>?</a:t>
            </a:r>
          </a:p>
          <a:p>
            <a:pPr marL="742950" lvl="1" indent="-285750">
              <a:spcBef>
                <a:spcPct val="20000"/>
              </a:spcBef>
              <a:buSzPct val="130000"/>
              <a:buFontTx/>
              <a:buChar char="–"/>
              <a:defRPr/>
            </a:pPr>
            <a:r>
              <a:rPr lang="en-US" sz="2400" kern="0" dirty="0" smtClean="0">
                <a:solidFill>
                  <a:srgbClr val="000066"/>
                </a:solidFill>
              </a:rPr>
              <a:t>Single photons?</a:t>
            </a:r>
          </a:p>
          <a:p>
            <a:pPr marL="742950" lvl="1" indent="-285750">
              <a:spcBef>
                <a:spcPct val="20000"/>
              </a:spcBef>
              <a:buSzPct val="130000"/>
              <a:buFontTx/>
              <a:buChar char="–"/>
              <a:defRPr/>
            </a:pPr>
            <a:r>
              <a:rPr lang="en-US" sz="2400" kern="0" dirty="0" smtClean="0">
                <a:solidFill>
                  <a:srgbClr val="000066"/>
                </a:solidFill>
              </a:rPr>
              <a:t>Transmission</a:t>
            </a:r>
          </a:p>
          <a:p>
            <a:pPr marL="742950" lvl="1" indent="-285750">
              <a:spcBef>
                <a:spcPct val="20000"/>
              </a:spcBef>
              <a:buSzPct val="130000"/>
              <a:defRPr/>
            </a:pPr>
            <a:r>
              <a:rPr lang="en-US" sz="2400" kern="0" dirty="0" smtClean="0">
                <a:solidFill>
                  <a:srgbClr val="000066"/>
                </a:solidFill>
              </a:rPr>
              <a:t>	Change?</a:t>
            </a:r>
          </a:p>
          <a:p>
            <a:pPr marL="742950" lvl="1" indent="-285750">
              <a:spcBef>
                <a:spcPct val="20000"/>
              </a:spcBef>
              <a:buSzPct val="130000"/>
              <a:buFontTx/>
              <a:buChar char="–"/>
              <a:defRPr/>
            </a:pPr>
            <a:r>
              <a:rPr lang="en-US" sz="2400" kern="0" dirty="0" smtClean="0">
                <a:solidFill>
                  <a:srgbClr val="000066"/>
                </a:solidFill>
              </a:rPr>
              <a:t>Phase gate?</a:t>
            </a:r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Autocorrelation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ph idx="1"/>
          </p:nvPr>
        </p:nvGraphicFramePr>
        <p:xfrm>
          <a:off x="3267075" y="1417638"/>
          <a:ext cx="5465763" cy="3748087"/>
        </p:xfrm>
        <a:graphic>
          <a:graphicData uri="http://schemas.openxmlformats.org/presentationml/2006/ole">
            <p:oleObj spid="_x0000_s13314" name="CorelDRAW" r:id="rId3" imgW="5967720" imgH="4092120" progId="CorelDRAW.Graphic.14">
              <p:embed/>
            </p:oleObj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3466" y="5145111"/>
            <a:ext cx="87630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130000"/>
              <a:buFontTx/>
              <a:buChar char="•"/>
              <a:defRPr/>
            </a:pPr>
            <a:r>
              <a:rPr lang="en-US" sz="2800" b="1" kern="0" dirty="0">
                <a:solidFill>
                  <a:srgbClr val="000066"/>
                </a:solidFill>
                <a:latin typeface="+mn-lt"/>
              </a:rPr>
              <a:t>Driving the molecule to a defined point of </a:t>
            </a:r>
            <a:r>
              <a:rPr lang="en-US" sz="2800" b="1" kern="0" dirty="0" smtClean="0">
                <a:solidFill>
                  <a:srgbClr val="000066"/>
                </a:solidFill>
                <a:latin typeface="+mn-lt"/>
              </a:rPr>
              <a:t>excitation</a:t>
            </a:r>
          </a:p>
          <a:p>
            <a:pPr marL="800100" lvl="1" indent="-342900">
              <a:spcBef>
                <a:spcPct val="20000"/>
              </a:spcBef>
              <a:buSzPct val="130000"/>
              <a:buFontTx/>
              <a:buChar char="•"/>
              <a:defRPr/>
            </a:pPr>
            <a:r>
              <a:rPr lang="en-US" sz="2400" b="1" kern="0" dirty="0" smtClean="0">
                <a:solidFill>
                  <a:srgbClr val="000066"/>
                </a:solidFill>
                <a:latin typeface="+mn-lt"/>
              </a:rPr>
              <a:t>It stays there for t=T1</a:t>
            </a:r>
            <a:endParaRPr lang="en-US" sz="2400" kern="0" dirty="0">
              <a:solidFill>
                <a:srgbClr val="0000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UPSUPS@RUV3EBKMVWQLHYEJ" val="26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cube.p3d 0"/>
  <p:tag name="POWER3D OPTIONS" val="Slow "/>
</p:tagLst>
</file>

<file path=ppt/theme/theme1.xml><?xml version="1.0" encoding="utf-8"?>
<a:theme xmlns:a="http://schemas.openxmlformats.org/drawingml/2006/main" name="nano-optics01">
  <a:themeElements>
    <a:clrScheme name="nano-optics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no-optics01">
      <a:majorFont>
        <a:latin typeface="ETH Light"/>
        <a:ea typeface=""/>
        <a:cs typeface=""/>
      </a:majorFont>
      <a:minorFont>
        <a:latin typeface="ETH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TH 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TH Light" pitchFamily="2" charset="0"/>
          </a:defRPr>
        </a:defPPr>
      </a:lstStyle>
    </a:lnDef>
  </a:objectDefaults>
  <a:extraClrSchemeLst>
    <a:extraClrScheme>
      <a:clrScheme name="nano-optics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-optics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-optics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-optics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-optics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-optics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-optics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-optics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-optics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-optics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-optics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-optics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</TotalTime>
  <Words>505</Words>
  <Application>Microsoft Office PowerPoint</Application>
  <PresentationFormat>On-screen Show (4:3)</PresentationFormat>
  <Paragraphs>113</Paragraphs>
  <Slides>27</Slides>
  <Notes>1</Notes>
  <HiddenSlides>0</HiddenSlides>
  <MMClips>3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2</vt:i4>
      </vt:variant>
    </vt:vector>
  </HeadingPairs>
  <TitlesOfParts>
    <vt:vector size="31" baseType="lpstr">
      <vt:lpstr>nano-optics01</vt:lpstr>
      <vt:lpstr>CorelDRAW</vt:lpstr>
      <vt:lpstr>Coherent State Preparation of a Single Molecule</vt:lpstr>
      <vt:lpstr>Single molecule spectroscopy</vt:lpstr>
      <vt:lpstr>Fluorescence Excitation</vt:lpstr>
      <vt:lpstr>Lifetime Limited Linewidth…</vt:lpstr>
      <vt:lpstr>Efficient Excitation</vt:lpstr>
      <vt:lpstr>Single Molecule Extinction</vt:lpstr>
      <vt:lpstr>Photon statistics</vt:lpstr>
      <vt:lpstr>Photon statistics</vt:lpstr>
      <vt:lpstr>Autocorrelation</vt:lpstr>
      <vt:lpstr>Short Pulse Experiments</vt:lpstr>
      <vt:lpstr>The Experiment</vt:lpstr>
      <vt:lpstr>Idea &amp; Realization</vt:lpstr>
      <vt:lpstr>Slide 13</vt:lpstr>
      <vt:lpstr>AOM</vt:lpstr>
      <vt:lpstr>Setup</vt:lpstr>
      <vt:lpstr>Time Evolution</vt:lpstr>
      <vt:lpstr>Integrated Mode</vt:lpstr>
      <vt:lpstr>The Signal</vt:lpstr>
      <vt:lpstr>Setup</vt:lpstr>
      <vt:lpstr>Integrated Photons</vt:lpstr>
      <vt:lpstr>Setup</vt:lpstr>
      <vt:lpstr>Detuning Dependence</vt:lpstr>
      <vt:lpstr>Frequency Dependence</vt:lpstr>
      <vt:lpstr>Slide 24</vt:lpstr>
      <vt:lpstr>Results &amp; Summary</vt:lpstr>
      <vt:lpstr>Slide 26</vt:lpstr>
      <vt:lpstr>Thanks for Your Attention</vt:lpstr>
      <vt:lpstr>SIL detail</vt:lpstr>
      <vt:lpstr>SIL-theory</vt:lpstr>
    </vt:vector>
  </TitlesOfParts>
  <Company>ETH Zurich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Cryogenic Experiments with Single Molecules</dc:title>
  <dc:creator>Ilja Gerhardt</dc:creator>
  <cp:lastModifiedBy>User</cp:lastModifiedBy>
  <cp:revision>1241</cp:revision>
  <dcterms:created xsi:type="dcterms:W3CDTF">2004-08-27T06:56:09Z</dcterms:created>
  <dcterms:modified xsi:type="dcterms:W3CDTF">2010-01-28T14:50:17Z</dcterms:modified>
</cp:coreProperties>
</file>