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jpeg" ContentType="image/jpeg"/>
  <Default Extension="emf" ContentType="image/x-e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handoutMasterIdLst>
    <p:handoutMasterId r:id="rId18"/>
  </p:handoutMasterIdLst>
  <p:sldIdLst>
    <p:sldId id="297" r:id="rId2"/>
    <p:sldId id="511" r:id="rId3"/>
    <p:sldId id="527" r:id="rId4"/>
    <p:sldId id="517" r:id="rId5"/>
    <p:sldId id="521" r:id="rId6"/>
    <p:sldId id="532" r:id="rId7"/>
    <p:sldId id="522" r:id="rId8"/>
    <p:sldId id="519" r:id="rId9"/>
    <p:sldId id="523" r:id="rId10"/>
    <p:sldId id="529" r:id="rId11"/>
    <p:sldId id="520" r:id="rId12"/>
    <p:sldId id="524" r:id="rId13"/>
    <p:sldId id="525" r:id="rId14"/>
    <p:sldId id="513" r:id="rId15"/>
    <p:sldId id="300" r:id="rId16"/>
  </p:sldIdLst>
  <p:sldSz cx="9144000" cy="6858000" type="screen4x3"/>
  <p:notesSz cx="6743700" cy="9779000"/>
  <p:custShowLst>
    <p:custShow name="antibunching" id="0">
      <p:sldLst/>
    </p:custShow>
    <p:custShow name="coupled molecules" id="1">
      <p:sldLst/>
    </p:custShow>
    <p:custShow name="chemistry" id="2">
      <p:sldLst/>
    </p:custShow>
    <p:custShow name="student lab" id="3">
      <p:sldLst/>
    </p:custShow>
    <p:custShow name="optical properties" id="4">
      <p:sldLst/>
    </p:custShow>
    <p:custShow name="paul poynting" id="5">
      <p:sldLst/>
    </p:custShow>
    <p:custShow name="SIL" id="6">
      <p:sldLst/>
    </p:custShow>
    <p:custShow name="optical theorem" id="7">
      <p:sldLst/>
    </p:custShow>
    <p:custShow name="setup" id="8">
      <p:sldLst/>
    </p:custShow>
    <p:custShow name="cohen-t" id="9">
      <p:sldLst/>
    </p:custShow>
    <p:custShow name="fadof" id="10">
      <p:sldLst>
        <p:sld r:id="rId3"/>
      </p:sldLst>
    </p:custShow>
  </p:custShowLst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TH Ligh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TH Ligh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TH Ligh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TH Ligh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TH Ligh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TH Ligh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TH Ligh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TH Ligh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TH Ligh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339966"/>
    <a:srgbClr val="FF9933"/>
    <a:srgbClr val="FFCC00"/>
    <a:srgbClr val="1A4C4C"/>
    <a:srgbClr val="006666"/>
    <a:srgbClr val="6666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217" autoAdjust="0"/>
    <p:restoredTop sz="89010" autoAdjust="0"/>
  </p:normalViewPr>
  <p:slideViewPr>
    <p:cSldViewPr>
      <p:cViewPr varScale="1">
        <p:scale>
          <a:sx n="101" d="100"/>
          <a:sy n="101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06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336" y="-102"/>
      </p:cViewPr>
      <p:guideLst>
        <p:guide orient="horz" pos="3080"/>
        <p:guide pos="2124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92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288463"/>
            <a:ext cx="292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0258335-24A5-473A-8382-A48E9E337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45025"/>
            <a:ext cx="53943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8463"/>
            <a:ext cx="292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288463"/>
            <a:ext cx="2922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02A0E7-0A2F-40BA-B4FE-B93660101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SG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B341B-F171-4334-A946-ECFE7385D51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Why entanglement based</a:t>
            </a:r>
            <a:endParaRPr lang="en-SG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DD571-7C96-4A2E-B873-1D22EADA46A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Bell inequality violated = a wittness which is independent of the size of the Hilbert space</a:t>
            </a:r>
            <a:endParaRPr lang="en-SG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8E785C-DF2B-48E3-93D6-5B2EA915CCC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Timing! How to find coincidences</a:t>
            </a:r>
          </a:p>
          <a:p>
            <a:r>
              <a:rPr lang="en-US" smtClean="0"/>
              <a:t>Why freespace</a:t>
            </a:r>
          </a:p>
          <a:p>
            <a:r>
              <a:rPr lang="en-US" smtClean="0"/>
              <a:t>Night time easy</a:t>
            </a:r>
            <a:endParaRPr lang="en-SG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99CB2-FC7A-47BF-944A-BB9245E0339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7891-2D74-4C0F-9C17-726FC7D73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52B8D-A823-4098-9B5C-282FD3E74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44450"/>
            <a:ext cx="206375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44450"/>
            <a:ext cx="603885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7F927-EFFC-40C6-A735-DACA444CA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450"/>
            <a:ext cx="82296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2863"/>
            <a:ext cx="4038600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12863"/>
            <a:ext cx="4038600" cy="236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32225"/>
            <a:ext cx="40386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6D50-A659-466B-A851-00B7C705C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450"/>
            <a:ext cx="82296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12863"/>
            <a:ext cx="4038600" cy="236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32225"/>
            <a:ext cx="40386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FD727-C823-4BEA-A58C-35E342047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450"/>
            <a:ext cx="82296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0C6DF-A964-40BD-92B6-4FA84B985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1800" y="44450"/>
            <a:ext cx="82296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12863"/>
            <a:ext cx="4038600" cy="236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12863"/>
            <a:ext cx="4038600" cy="236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32225"/>
            <a:ext cx="40386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32225"/>
            <a:ext cx="4038600" cy="236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8A250-2108-4E74-831D-A17D367CA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1800" y="44450"/>
            <a:ext cx="8255000" cy="6156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C28C7-85ED-4616-8601-1EB97F658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4450"/>
            <a:ext cx="82296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8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12863"/>
            <a:ext cx="4038600" cy="48879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01877-12A1-49C7-9326-17A7DA2E1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580188" y="131763"/>
            <a:ext cx="25130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66"/>
                </a:solidFill>
                <a:latin typeface="Gill Sans MT Condensed" pitchFamily="34" charset="0"/>
              </a:rPr>
              <a:t>QUANTUM OPTICS</a:t>
            </a:r>
            <a:endParaRPr lang="en-SG" sz="3600" dirty="0">
              <a:solidFill>
                <a:srgbClr val="000066"/>
              </a:solidFill>
              <a:latin typeface="Gill Sans MT Condensed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580188" y="-58738"/>
            <a:ext cx="14605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itchFamily="34" charset="0"/>
              </a:rPr>
              <a:t>CQT</a:t>
            </a:r>
            <a:endParaRPr lang="en-SG" sz="2400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itchFamily="34" charset="0"/>
            </a:endParaRPr>
          </a:p>
          <a:p>
            <a:pPr>
              <a:defRPr/>
            </a:pPr>
            <a:endParaRPr lang="en-S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186738" y="474663"/>
            <a:ext cx="957262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 Condensed" pitchFamily="34" charset="0"/>
              </a:rPr>
              <a:t>GROUP</a:t>
            </a:r>
            <a:endParaRPr lang="en-SG" sz="2800" dirty="0">
              <a:solidFill>
                <a:schemeClr val="tx1">
                  <a:lumMod val="85000"/>
                  <a:lumOff val="15000"/>
                </a:schemeClr>
              </a:solidFill>
              <a:latin typeface="Gill Sans MT Condensed" pitchFamily="34" charset="0"/>
            </a:endParaRPr>
          </a:p>
          <a:p>
            <a:pPr>
              <a:defRPr/>
            </a:pP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3ED33-1E28-45D5-95FB-025E60D4E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CA58-4523-4E6F-B41F-6B22468BC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2863"/>
            <a:ext cx="4038600" cy="488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8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45ED3-2D99-4D4F-91ED-8127C8B36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DB3A0-40AD-4D11-B186-84B11860B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11C5E-1C73-4A84-AB83-2941632F9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57D35-A0EC-473E-A217-FB5D1DC2F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6C111-9C41-467B-A8CC-6B6E9360D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EDBE-4BC4-4B93-B6A9-B72F6EB7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4445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DDDDDD">
                <a:alpha val="6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dkd</a:t>
            </a:r>
            <a:r>
              <a:rPr lang="en-US" dirty="0" smtClean="0"/>
              <a:t> 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2863"/>
            <a:ext cx="8229600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515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2320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CEE9ED03-5B15-4FA2-9D26-F40CF893D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5085" name="Text Box 13"/>
          <p:cNvSpPr txBox="1">
            <a:spLocks noChangeArrowheads="1"/>
          </p:cNvSpPr>
          <p:nvPr/>
        </p:nvSpPr>
        <p:spPr bwMode="auto">
          <a:xfrm>
            <a:off x="287338" y="6129338"/>
            <a:ext cx="3421062" cy="3667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latin typeface="Arial" charset="0"/>
            </a:endParaRPr>
          </a:p>
        </p:txBody>
      </p:sp>
      <p:sp>
        <p:nvSpPr>
          <p:cNvPr id="515086" name="Text Box 14"/>
          <p:cNvSpPr txBox="1">
            <a:spLocks noChangeArrowheads="1"/>
          </p:cNvSpPr>
          <p:nvPr/>
        </p:nvSpPr>
        <p:spPr bwMode="auto">
          <a:xfrm>
            <a:off x="179388" y="6477000"/>
            <a:ext cx="2698750" cy="3365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Gill Sans MT" pitchFamily="34" charset="0"/>
              </a:rPr>
              <a:t>Ilja Gerhardt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89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ETH Ligh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0000"/>
        <a:buChar char="•"/>
        <a:defRPr sz="3200" b="1">
          <a:solidFill>
            <a:srgbClr val="000066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30000"/>
        <a:buChar char="–"/>
        <a:defRPr sz="2800">
          <a:solidFill>
            <a:srgbClr val="000066"/>
          </a:solidFill>
          <a:latin typeface="Gill Sans M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30000"/>
        <a:buChar char="•"/>
        <a:defRPr sz="2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ill Sans M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30000"/>
        <a:buChar char="–"/>
        <a:defRPr sz="2000">
          <a:solidFill>
            <a:srgbClr val="000066"/>
          </a:solidFill>
          <a:latin typeface="Gill Sans M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Gill Sans M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30000"/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11287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 sz="2000" dirty="0">
              <a:solidFill>
                <a:schemeClr val="bg1"/>
              </a:solidFill>
              <a:latin typeface="Gill Sans MT Condensed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4889520"/>
            <a:ext cx="9144000" cy="1022330"/>
          </a:xfrm>
          <a:prstGeom prst="rect">
            <a:avLst/>
          </a:prstGeom>
          <a:solidFill>
            <a:schemeClr val="bg1">
              <a:alpha val="34901"/>
            </a:schemeClr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 sz="2000"/>
          </a:p>
        </p:txBody>
      </p:sp>
      <p:sp>
        <p:nvSpPr>
          <p:cNvPr id="12" name="TextBox 11"/>
          <p:cNvSpPr txBox="1"/>
          <p:nvPr/>
        </p:nvSpPr>
        <p:spPr>
          <a:xfrm>
            <a:off x="153988" y="5943600"/>
            <a:ext cx="87264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SG" sz="2800" dirty="0">
                <a:solidFill>
                  <a:schemeClr val="bg1"/>
                </a:solidFill>
                <a:latin typeface="Gill Sans MT" pitchFamily="34" charset="0"/>
              </a:rPr>
              <a:t>Ilja Gerhardt, Matthew P. </a:t>
            </a:r>
            <a:r>
              <a:rPr lang="en-SG" sz="2800" dirty="0" err="1">
                <a:solidFill>
                  <a:schemeClr val="bg1"/>
                </a:solidFill>
                <a:latin typeface="Gill Sans MT" pitchFamily="34" charset="0"/>
              </a:rPr>
              <a:t>Peloso</a:t>
            </a:r>
            <a:r>
              <a:rPr lang="en-SG" sz="2800" dirty="0">
                <a:solidFill>
                  <a:schemeClr val="bg1"/>
                </a:solidFill>
                <a:latin typeface="Gill Sans MT" pitchFamily="34" charset="0"/>
              </a:rPr>
              <a:t>, Caleb Ho, </a:t>
            </a:r>
          </a:p>
          <a:p>
            <a:pPr>
              <a:defRPr/>
            </a:pPr>
            <a:r>
              <a:rPr lang="en-SG" sz="2800" dirty="0" err="1">
                <a:solidFill>
                  <a:schemeClr val="bg1"/>
                </a:solidFill>
                <a:latin typeface="Gill Sans MT" pitchFamily="34" charset="0"/>
                <a:cs typeface="David" pitchFamily="34" charset="-79"/>
              </a:rPr>
              <a:t>Antía</a:t>
            </a:r>
            <a:r>
              <a:rPr lang="en-SG" sz="2800" dirty="0">
                <a:solidFill>
                  <a:schemeClr val="bg1"/>
                </a:solidFill>
                <a:latin typeface="Gill Sans MT" pitchFamily="34" charset="0"/>
                <a:cs typeface="David" pitchFamily="34" charset="-79"/>
              </a:rPr>
              <a:t> Lamas-Linares </a:t>
            </a:r>
            <a:r>
              <a:rPr lang="en-SG" sz="2800" dirty="0">
                <a:solidFill>
                  <a:schemeClr val="bg1"/>
                </a:solidFill>
                <a:latin typeface="Gill Sans MT" pitchFamily="34" charset="0"/>
              </a:rPr>
              <a:t>and Christian </a:t>
            </a:r>
            <a:r>
              <a:rPr lang="en-SG" sz="2800" dirty="0" err="1">
                <a:solidFill>
                  <a:schemeClr val="bg1"/>
                </a:solidFill>
                <a:latin typeface="Gill Sans MT" pitchFamily="34" charset="0"/>
              </a:rPr>
              <a:t>Kurtsiefer</a:t>
            </a:r>
            <a:endParaRPr lang="en-SG" sz="28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033" name="TextBox 12"/>
          <p:cNvSpPr txBox="1">
            <a:spLocks noChangeArrowheads="1"/>
          </p:cNvSpPr>
          <p:nvPr/>
        </p:nvSpPr>
        <p:spPr bwMode="auto">
          <a:xfrm>
            <a:off x="153988" y="4917062"/>
            <a:ext cx="92011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SG" sz="2800" b="1" dirty="0">
                <a:latin typeface="Gill Sans MT" pitchFamily="34" charset="0"/>
              </a:rPr>
              <a:t>Entanglement-based Free Space </a:t>
            </a:r>
            <a:endParaRPr lang="en-SG" sz="2800" b="1" dirty="0" smtClean="0">
              <a:latin typeface="Gill Sans MT" pitchFamily="34" charset="0"/>
            </a:endParaRPr>
          </a:p>
          <a:p>
            <a:r>
              <a:rPr lang="en-SG" sz="2800" b="1" dirty="0" smtClean="0">
                <a:latin typeface="Gill Sans MT" pitchFamily="34" charset="0"/>
              </a:rPr>
              <a:t>Quantum </a:t>
            </a:r>
            <a:r>
              <a:rPr lang="en-SG" sz="2800" b="1" dirty="0">
                <a:latin typeface="Gill Sans MT" pitchFamily="34" charset="0"/>
              </a:rPr>
              <a:t>Cryptography in Full Daylight</a:t>
            </a:r>
            <a:endParaRPr lang="en-SG" sz="2800" dirty="0">
              <a:latin typeface="Gill Sans MT" pitchFamily="34" charset="0"/>
            </a:endParaRPr>
          </a:p>
          <a:p>
            <a:endParaRPr lang="en-SG" sz="2400" dirty="0">
              <a:latin typeface="Gill Sans MT" pitchFamily="34" charset="0"/>
            </a:endParaRPr>
          </a:p>
        </p:txBody>
      </p:sp>
      <p:sp>
        <p:nvSpPr>
          <p:cNvPr id="1034" name="TextBox 13"/>
          <p:cNvSpPr txBox="1">
            <a:spLocks noChangeArrowheads="1"/>
          </p:cNvSpPr>
          <p:nvPr/>
        </p:nvSpPr>
        <p:spPr bwMode="auto">
          <a:xfrm>
            <a:off x="6442075" y="252413"/>
            <a:ext cx="2511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 Condensed" pitchFamily="34" charset="0"/>
              </a:rPr>
              <a:t>QUANTUM OPTICS</a:t>
            </a:r>
            <a:endParaRPr lang="en-SG" sz="36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 Condensed" pitchFamily="34" charset="0"/>
            </a:endParaRPr>
          </a:p>
        </p:txBody>
      </p:sp>
      <p:sp>
        <p:nvSpPr>
          <p:cNvPr id="1035" name="TextBox 14"/>
          <p:cNvSpPr txBox="1">
            <a:spLocks noChangeArrowheads="1"/>
          </p:cNvSpPr>
          <p:nvPr/>
        </p:nvSpPr>
        <p:spPr bwMode="auto">
          <a:xfrm>
            <a:off x="6442075" y="61913"/>
            <a:ext cx="1460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 Condensed" pitchFamily="34" charset="0"/>
              </a:rPr>
              <a:t>CQT</a:t>
            </a:r>
            <a:endParaRPr lang="en-SG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 Condensed" pitchFamily="34" charset="0"/>
            </a:endParaRPr>
          </a:p>
          <a:p>
            <a:endParaRPr lang="en-S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6" name="TextBox 15"/>
          <p:cNvSpPr txBox="1">
            <a:spLocks noChangeArrowheads="1"/>
          </p:cNvSpPr>
          <p:nvPr/>
        </p:nvSpPr>
        <p:spPr bwMode="auto">
          <a:xfrm>
            <a:off x="8048625" y="595313"/>
            <a:ext cx="904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 Condensed" pitchFamily="34" charset="0"/>
              </a:rPr>
              <a:t>GROUP</a:t>
            </a:r>
            <a:endParaRPr lang="en-SG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 Condensed" pitchFamily="34" charset="0"/>
            </a:endParaRPr>
          </a:p>
          <a:p>
            <a:endParaRPr lang="en-SG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228624" y="165060"/>
          <a:ext cx="5146662" cy="817569"/>
        </p:xfrm>
        <a:graphic>
          <a:graphicData uri="http://schemas.openxmlformats.org/presentationml/2006/ole">
            <p:oleObj spid="_x0000_s1037" name="CorelDRAW" r:id="rId6" imgW="17905680" imgH="2841480" progId="CorelDRAW.Graphic.1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Sun &amp; Solutions</a:t>
            </a:r>
            <a:endParaRPr lang="en-SG" dirty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00038" y="654050"/>
          <a:ext cx="8496300" cy="4057650"/>
        </p:xfrm>
        <a:graphic>
          <a:graphicData uri="http://schemas.openxmlformats.org/presentationml/2006/ole">
            <p:oleObj spid="_x0000_s5122" name="CorelDRAW" r:id="rId3" imgW="4907880" imgH="2320200" progId="CorelDRAW.Graphic.14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19288" y="3683000"/>
            <a:ext cx="876300" cy="585788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1350" y="3684588"/>
            <a:ext cx="1081088" cy="1022350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19288" y="2462213"/>
            <a:ext cx="876300" cy="585787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0413" y="3013075"/>
            <a:ext cx="744537" cy="196850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84700" y="3538538"/>
            <a:ext cx="744538" cy="196850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534025" y="3076575"/>
            <a:ext cx="703263" cy="212725"/>
          </a:xfrm>
          <a:custGeom>
            <a:avLst/>
            <a:gdLst>
              <a:gd name="T0" fmla="*/ 0 w 702457"/>
              <a:gd name="T1" fmla="*/ 0 h 213518"/>
              <a:gd name="T2" fmla="*/ 702500 w 702457"/>
              <a:gd name="T3" fmla="*/ 0 h 213518"/>
              <a:gd name="T4" fmla="*/ 704069 w 702457"/>
              <a:gd name="T5" fmla="*/ 211935 h 213518"/>
              <a:gd name="T6" fmla="*/ 0 w 702457"/>
              <a:gd name="T7" fmla="*/ 133153 h 213518"/>
              <a:gd name="T8" fmla="*/ 0 w 702457"/>
              <a:gd name="T9" fmla="*/ 0 h 2135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457"/>
              <a:gd name="T16" fmla="*/ 0 h 213518"/>
              <a:gd name="T17" fmla="*/ 702457 w 702457"/>
              <a:gd name="T18" fmla="*/ 213518 h 2135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457" h="213518">
                <a:moveTo>
                  <a:pt x="0" y="0"/>
                </a:moveTo>
                <a:lnTo>
                  <a:pt x="700892" y="0"/>
                </a:lnTo>
                <a:cubicBezTo>
                  <a:pt x="701414" y="71173"/>
                  <a:pt x="701935" y="142345"/>
                  <a:pt x="702457" y="213518"/>
                </a:cubicBezTo>
                <a:lnTo>
                  <a:pt x="0" y="1341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SG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534025" y="3443288"/>
            <a:ext cx="706438" cy="214312"/>
          </a:xfrm>
          <a:custGeom>
            <a:avLst/>
            <a:gdLst>
              <a:gd name="T0" fmla="*/ 2374 w 705654"/>
              <a:gd name="T1" fmla="*/ 80351 h 215126"/>
              <a:gd name="T2" fmla="*/ 706403 w 705654"/>
              <a:gd name="T3" fmla="*/ 0 h 215126"/>
              <a:gd name="T4" fmla="*/ 707222 w 705654"/>
              <a:gd name="T5" fmla="*/ 213501 h 215126"/>
              <a:gd name="T6" fmla="*/ 0 w 705654"/>
              <a:gd name="T7" fmla="*/ 213501 h 215126"/>
              <a:gd name="T8" fmla="*/ 2374 w 705654"/>
              <a:gd name="T9" fmla="*/ 80351 h 215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5654"/>
              <a:gd name="T16" fmla="*/ 0 h 215126"/>
              <a:gd name="T17" fmla="*/ 705654 w 705654"/>
              <a:gd name="T18" fmla="*/ 215126 h 215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5654" h="215126">
                <a:moveTo>
                  <a:pt x="2368" y="80962"/>
                </a:moveTo>
                <a:cubicBezTo>
                  <a:pt x="127223" y="60566"/>
                  <a:pt x="469619" y="25929"/>
                  <a:pt x="704837" y="0"/>
                </a:cubicBezTo>
                <a:cubicBezTo>
                  <a:pt x="705109" y="71709"/>
                  <a:pt x="705382" y="143417"/>
                  <a:pt x="705654" y="215126"/>
                </a:cubicBezTo>
                <a:lnTo>
                  <a:pt x="0" y="215126"/>
                </a:lnTo>
                <a:cubicBezTo>
                  <a:pt x="789" y="170405"/>
                  <a:pt x="1579" y="125683"/>
                  <a:pt x="2368" y="80962"/>
                </a:cubicBezTo>
                <a:close/>
              </a:path>
            </a:pathLst>
          </a:cu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SG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337300" y="2114550"/>
            <a:ext cx="1533525" cy="620713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30750" y="3721100"/>
            <a:ext cx="1533525" cy="657225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00788" y="3867150"/>
            <a:ext cx="949325" cy="328613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70700" y="3263900"/>
            <a:ext cx="85725" cy="219075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92888" y="3502025"/>
            <a:ext cx="146050" cy="365125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775450" y="2881313"/>
            <a:ext cx="292100" cy="365125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1244600" y="3079750"/>
            <a:ext cx="684213" cy="166688"/>
          </a:xfrm>
          <a:custGeom>
            <a:avLst/>
            <a:gdLst>
              <a:gd name="T0" fmla="*/ 0 w 702457"/>
              <a:gd name="T1" fmla="*/ 0 h 213518"/>
              <a:gd name="T2" fmla="*/ 648468 w 702457"/>
              <a:gd name="T3" fmla="*/ 0 h 213518"/>
              <a:gd name="T4" fmla="*/ 649916 w 702457"/>
              <a:gd name="T5" fmla="*/ 102071 h 213518"/>
              <a:gd name="T6" fmla="*/ 0 w 702457"/>
              <a:gd name="T7" fmla="*/ 64128 h 213518"/>
              <a:gd name="T8" fmla="*/ 0 w 702457"/>
              <a:gd name="T9" fmla="*/ 0 h 2135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457"/>
              <a:gd name="T16" fmla="*/ 0 h 213518"/>
              <a:gd name="T17" fmla="*/ 702457 w 702457"/>
              <a:gd name="T18" fmla="*/ 213518 h 2135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457" h="213518">
                <a:moveTo>
                  <a:pt x="0" y="0"/>
                </a:moveTo>
                <a:lnTo>
                  <a:pt x="700892" y="0"/>
                </a:lnTo>
                <a:cubicBezTo>
                  <a:pt x="701414" y="71173"/>
                  <a:pt x="701935" y="142345"/>
                  <a:pt x="702457" y="213518"/>
                </a:cubicBezTo>
                <a:lnTo>
                  <a:pt x="0" y="1341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SG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 flipV="1">
            <a:off x="1244600" y="3465513"/>
            <a:ext cx="684213" cy="188912"/>
          </a:xfrm>
          <a:custGeom>
            <a:avLst/>
            <a:gdLst>
              <a:gd name="T0" fmla="*/ 0 w 702457"/>
              <a:gd name="T1" fmla="*/ 0 h 213518"/>
              <a:gd name="T2" fmla="*/ 648468 w 702457"/>
              <a:gd name="T3" fmla="*/ 0 h 213518"/>
              <a:gd name="T4" fmla="*/ 649916 w 702457"/>
              <a:gd name="T5" fmla="*/ 147264 h 213518"/>
              <a:gd name="T6" fmla="*/ 0 w 702457"/>
              <a:gd name="T7" fmla="*/ 92521 h 213518"/>
              <a:gd name="T8" fmla="*/ 0 w 702457"/>
              <a:gd name="T9" fmla="*/ 0 h 2135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457"/>
              <a:gd name="T16" fmla="*/ 0 h 213518"/>
              <a:gd name="T17" fmla="*/ 702457 w 702457"/>
              <a:gd name="T18" fmla="*/ 213518 h 2135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457" h="213518">
                <a:moveTo>
                  <a:pt x="0" y="0"/>
                </a:moveTo>
                <a:lnTo>
                  <a:pt x="700892" y="0"/>
                </a:lnTo>
                <a:cubicBezTo>
                  <a:pt x="701414" y="71173"/>
                  <a:pt x="701935" y="142345"/>
                  <a:pt x="702457" y="213518"/>
                </a:cubicBezTo>
                <a:lnTo>
                  <a:pt x="0" y="13414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SG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02138" y="4414838"/>
            <a:ext cx="1190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66"/>
                </a:solidFill>
                <a:latin typeface="Gill Sans MT" pitchFamily="34" charset="0"/>
              </a:rPr>
              <a:t>- 3-4 dB</a:t>
            </a:r>
            <a:endParaRPr lang="en-SG" sz="2400" dirty="0">
              <a:solidFill>
                <a:srgbClr val="000066"/>
              </a:solidFill>
              <a:latin typeface="Gill Sans MT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76413" y="4414838"/>
            <a:ext cx="1006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66"/>
                </a:solidFill>
                <a:latin typeface="Gill Sans MT" pitchFamily="34" charset="0"/>
              </a:rPr>
              <a:t>-12 dB</a:t>
            </a:r>
            <a:endParaRPr lang="en-SG" sz="2400">
              <a:solidFill>
                <a:srgbClr val="000066"/>
              </a:solidFill>
              <a:latin typeface="Gill Sans MT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006475" y="1566863"/>
            <a:ext cx="3943350" cy="949325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868613" y="2333625"/>
            <a:ext cx="1862137" cy="876300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775450" y="4779963"/>
            <a:ext cx="16150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Gill Sans MT" pitchFamily="34" charset="0"/>
              </a:rPr>
              <a:t>100</a:t>
            </a:r>
            <a:r>
              <a:rPr lang="en-SG" sz="2400" dirty="0" smtClean="0">
                <a:solidFill>
                  <a:srgbClr val="000066"/>
                </a:solidFill>
                <a:latin typeface="Gill Sans MT" pitchFamily="34" charset="0"/>
              </a:rPr>
              <a:t>µ</a:t>
            </a:r>
            <a:r>
              <a:rPr lang="en-US" sz="2400" dirty="0" err="1" smtClean="0">
                <a:solidFill>
                  <a:srgbClr val="000066"/>
                </a:solidFill>
                <a:latin typeface="Gill Sans MT" pitchFamily="34" charset="0"/>
              </a:rPr>
              <a:t>rad</a:t>
            </a:r>
            <a:endParaRPr lang="en-US" sz="2400" dirty="0" smtClean="0">
              <a:solidFill>
                <a:srgbClr val="000066"/>
              </a:solidFill>
              <a:latin typeface="Gill Sans MT" pitchFamily="34" charset="0"/>
            </a:endParaRPr>
          </a:p>
          <a:p>
            <a:r>
              <a:rPr lang="en-US" sz="2400" dirty="0" smtClean="0">
                <a:solidFill>
                  <a:srgbClr val="000066"/>
                </a:solidFill>
                <a:latin typeface="Gill Sans MT" pitchFamily="34" charset="0"/>
              </a:rPr>
              <a:t>FOV=10cm</a:t>
            </a:r>
            <a:endParaRPr lang="en-SG" sz="2400" dirty="0">
              <a:solidFill>
                <a:srgbClr val="000066"/>
              </a:solidFill>
              <a:latin typeface="Gill Sans MT" pitchFamily="34" charset="0"/>
            </a:endParaRPr>
          </a:p>
        </p:txBody>
      </p:sp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438" y="5132388"/>
            <a:ext cx="9493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225" y="5132388"/>
            <a:ext cx="9493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35775" y="5656263"/>
            <a:ext cx="1080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66"/>
                </a:solidFill>
                <a:latin typeface="Symbol" pitchFamily="18" charset="2"/>
              </a:rPr>
              <a:t>D</a:t>
            </a:r>
            <a:r>
              <a:rPr lang="en-US" sz="2400" dirty="0" err="1">
                <a:solidFill>
                  <a:srgbClr val="000066"/>
                </a:solidFill>
                <a:latin typeface="Gill Sans MT" pitchFamily="34" charset="0"/>
              </a:rPr>
              <a:t>t</a:t>
            </a:r>
            <a:r>
              <a:rPr lang="en-US" sz="2400" dirty="0">
                <a:solidFill>
                  <a:srgbClr val="000066"/>
                </a:solidFill>
                <a:latin typeface="Gill Sans MT" pitchFamily="34" charset="0"/>
              </a:rPr>
              <a:t>=1ns</a:t>
            </a:r>
            <a:endParaRPr lang="en-SG" sz="2400" dirty="0">
              <a:solidFill>
                <a:srgbClr val="000066"/>
              </a:solidFill>
              <a:latin typeface="Gill Sans MT" pitchFamily="34" charset="0"/>
            </a:endParaRP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4619247" y="6423025"/>
            <a:ext cx="4516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M. </a:t>
            </a:r>
            <a:r>
              <a:rPr lang="en-SG" dirty="0" err="1">
                <a:solidFill>
                  <a:srgbClr val="000066"/>
                </a:solidFill>
                <a:latin typeface="Gill Sans MT" pitchFamily="34" charset="0"/>
              </a:rPr>
              <a:t>Peloso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et al., New J. Phys. </a:t>
            </a:r>
            <a:r>
              <a:rPr lang="en-SG" b="1" dirty="0">
                <a:solidFill>
                  <a:srgbClr val="000066"/>
                </a:solidFill>
                <a:latin typeface="Gill Sans MT" pitchFamily="34" charset="0"/>
              </a:rPr>
              <a:t>11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045007 (2009)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040735" y="2443149"/>
            <a:ext cx="950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Gill Sans MT" pitchFamily="34" charset="0"/>
              </a:rPr>
              <a:t>6.7nm</a:t>
            </a:r>
            <a:endParaRPr lang="en-SG" sz="2400" dirty="0">
              <a:solidFill>
                <a:srgbClr val="000066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8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Setup</a:t>
            </a:r>
            <a:endParaRPr lang="en-SG" dirty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638" y="982663"/>
            <a:ext cx="4043362" cy="544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2663"/>
            <a:ext cx="4076700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7938" y="1128713"/>
            <a:ext cx="2008187" cy="8763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smtClean="0">
                <a:solidFill>
                  <a:srgbClr val="FFFF00"/>
                </a:solidFill>
              </a:rPr>
              <a:t>Alice</a:t>
            </a:r>
            <a:endParaRPr lang="en-SG" sz="3600" smtClean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83175" y="5802313"/>
            <a:ext cx="200818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30000"/>
              <a:defRPr/>
            </a:pPr>
            <a:r>
              <a:rPr lang="en-US" sz="3600" b="1" kern="0" dirty="0">
                <a:solidFill>
                  <a:srgbClr val="FFFF00"/>
                </a:solidFill>
                <a:latin typeface="Gill Sans MT" pitchFamily="34" charset="0"/>
              </a:rPr>
              <a:t>Bob</a:t>
            </a:r>
            <a:endParaRPr lang="en-SG" sz="3600" b="1" kern="0" dirty="0">
              <a:solidFill>
                <a:srgbClr val="FFFF00"/>
              </a:solidFill>
              <a:latin typeface="Gill Sans MT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619247" y="6423025"/>
            <a:ext cx="4516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M. </a:t>
            </a:r>
            <a:r>
              <a:rPr lang="en-SG" dirty="0" err="1">
                <a:solidFill>
                  <a:srgbClr val="000066"/>
                </a:solidFill>
                <a:latin typeface="Gill Sans MT" pitchFamily="34" charset="0"/>
              </a:rPr>
              <a:t>Peloso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et al., New J. Phys. </a:t>
            </a:r>
            <a:r>
              <a:rPr lang="en-SG" b="1" dirty="0">
                <a:solidFill>
                  <a:srgbClr val="000066"/>
                </a:solidFill>
                <a:latin typeface="Gill Sans MT" pitchFamily="34" charset="0"/>
              </a:rPr>
              <a:t>11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045007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Measured rates at daylight</a:t>
            </a:r>
            <a:endParaRPr lang="en-SG" dirty="0"/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1088" y="1312863"/>
            <a:ext cx="6981825" cy="4887912"/>
          </a:xfr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19247" y="6423025"/>
            <a:ext cx="4632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M. </a:t>
            </a:r>
            <a:r>
              <a:rPr lang="en-SG" dirty="0" err="1">
                <a:solidFill>
                  <a:srgbClr val="000066"/>
                </a:solidFill>
                <a:latin typeface="Gill Sans MT" pitchFamily="34" charset="0"/>
              </a:rPr>
              <a:t>Peloso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et al., New J. Phys. </a:t>
            </a:r>
            <a:r>
              <a:rPr lang="en-SG" b="1" dirty="0">
                <a:solidFill>
                  <a:srgbClr val="000066"/>
                </a:solidFill>
                <a:latin typeface="Gill Sans MT" pitchFamily="34" charset="0"/>
              </a:rPr>
              <a:t>11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045007 (</a:t>
            </a:r>
            <a:r>
              <a:rPr lang="en-SG" dirty="0" smtClean="0">
                <a:solidFill>
                  <a:srgbClr val="000066"/>
                </a:solidFill>
                <a:latin typeface="Gill Sans MT" pitchFamily="34" charset="0"/>
              </a:rPr>
              <a:t>2009)</a:t>
            </a:r>
            <a:endParaRPr lang="en-SG" dirty="0">
              <a:solidFill>
                <a:srgbClr val="000066"/>
              </a:solidFill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518" y="5911884"/>
            <a:ext cx="275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66"/>
                </a:solidFill>
              </a:rPr>
              <a:t> Sync possible at daylight</a:t>
            </a:r>
            <a:endParaRPr lang="en-SG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Experimental results</a:t>
            </a:r>
            <a:endParaRPr lang="en-SG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688" y="982663"/>
            <a:ext cx="4965700" cy="536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69938" y="2808288"/>
            <a:ext cx="1497012" cy="601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FF0000"/>
                </a:solidFill>
                <a:latin typeface="Gill Sans MT" pitchFamily="34" charset="0"/>
              </a:rPr>
              <a:t>coincidences</a:t>
            </a:r>
            <a:br>
              <a:rPr lang="en-GB">
                <a:solidFill>
                  <a:srgbClr val="FF0000"/>
                </a:solidFill>
                <a:latin typeface="Gill Sans MT" pitchFamily="34" charset="0"/>
              </a:rPr>
            </a:br>
            <a:r>
              <a:rPr lang="en-GB">
                <a:solidFill>
                  <a:srgbClr val="FF0000"/>
                </a:solidFill>
                <a:latin typeface="Gill Sans MT" pitchFamily="34" charset="0"/>
              </a:rPr>
              <a:t>(cps)</a:t>
            </a:r>
            <a:r>
              <a:rPr lang="ar-SA">
                <a:solidFill>
                  <a:srgbClr val="FF0000"/>
                </a:solidFill>
                <a:latin typeface="Gill Sans MT" pitchFamily="34" charset="0"/>
              </a:rPr>
              <a:t>‏</a:t>
            </a:r>
            <a:endParaRPr lang="en-GB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884238" y="5218113"/>
            <a:ext cx="1382712" cy="89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8000"/>
                </a:solidFill>
                <a:latin typeface="Gill Sans MT" pitchFamily="34" charset="0"/>
              </a:rPr>
              <a:t>accidental</a:t>
            </a:r>
          </a:p>
          <a:p>
            <a:pPr>
              <a:tabLst>
                <a:tab pos="723900" algn="l"/>
              </a:tabLst>
            </a:pPr>
            <a:r>
              <a:rPr lang="en-GB">
                <a:solidFill>
                  <a:srgbClr val="008000"/>
                </a:solidFill>
                <a:latin typeface="Gill Sans MT" pitchFamily="34" charset="0"/>
              </a:rPr>
              <a:t>coincidence</a:t>
            </a:r>
          </a:p>
          <a:p>
            <a:pPr>
              <a:tabLst>
                <a:tab pos="723900" algn="l"/>
              </a:tabLst>
            </a:pPr>
            <a:r>
              <a:rPr lang="en-GB">
                <a:solidFill>
                  <a:srgbClr val="008000"/>
                </a:solidFill>
                <a:latin typeface="Gill Sans MT" pitchFamily="34" charset="0"/>
              </a:rPr>
              <a:t>rate </a:t>
            </a:r>
            <a:r>
              <a:rPr lang="en-GB" i="1">
                <a:solidFill>
                  <a:srgbClr val="008000"/>
                </a:solidFill>
                <a:latin typeface="Gill Sans MT" pitchFamily="34" charset="0"/>
              </a:rPr>
              <a:t>r</a:t>
            </a:r>
            <a:r>
              <a:rPr lang="en-GB" i="1" baseline="-33000">
                <a:solidFill>
                  <a:srgbClr val="008000"/>
                </a:solidFill>
                <a:latin typeface="Gill Sans MT" pitchFamily="34" charset="0"/>
              </a:rPr>
              <a:t>a</a:t>
            </a:r>
            <a:r>
              <a:rPr lang="en-GB" baseline="-33000">
                <a:solidFill>
                  <a:srgbClr val="008000"/>
                </a:solidFill>
                <a:latin typeface="Gill Sans MT" pitchFamily="34" charset="0"/>
              </a:rPr>
              <a:t> </a:t>
            </a:r>
            <a:r>
              <a:rPr lang="en-GB">
                <a:solidFill>
                  <a:srgbClr val="008000"/>
                </a:solidFill>
                <a:latin typeface="Gill Sans MT" pitchFamily="34" charset="0"/>
              </a:rPr>
              <a:t>(cps)</a:t>
            </a:r>
            <a:r>
              <a:rPr lang="ar-SA">
                <a:solidFill>
                  <a:srgbClr val="008000"/>
                </a:solidFill>
                <a:latin typeface="Gill Sans MT" pitchFamily="34" charset="0"/>
              </a:rPr>
              <a:t>‏</a:t>
            </a:r>
            <a:endParaRPr lang="en-GB">
              <a:solidFill>
                <a:srgbClr val="008000"/>
              </a:solidFill>
              <a:latin typeface="Gill Sans MT" pitchFamily="34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6470650" y="5327650"/>
            <a:ext cx="124777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FF0000"/>
                </a:solidFill>
                <a:latin typeface="Gill Sans MT" pitchFamily="34" charset="0"/>
              </a:rPr>
              <a:t>QBER (%)</a:t>
            </a:r>
            <a:r>
              <a:rPr lang="ar-SA">
                <a:solidFill>
                  <a:srgbClr val="FF0000"/>
                </a:solidFill>
                <a:latin typeface="Gill Sans MT" pitchFamily="34" charset="0"/>
              </a:rPr>
              <a:t>‏</a:t>
            </a:r>
            <a:endParaRPr lang="en-GB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850900" y="3684588"/>
            <a:ext cx="1416050" cy="60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</a:tabLst>
            </a:pPr>
            <a:r>
              <a:rPr lang="en-GB">
                <a:solidFill>
                  <a:srgbClr val="008000"/>
                </a:solidFill>
                <a:latin typeface="Gill Sans MT" pitchFamily="34" charset="0"/>
              </a:rPr>
              <a:t>raw key rate</a:t>
            </a:r>
            <a:br>
              <a:rPr lang="en-GB">
                <a:solidFill>
                  <a:srgbClr val="008000"/>
                </a:solidFill>
                <a:latin typeface="Gill Sans MT" pitchFamily="34" charset="0"/>
              </a:rPr>
            </a:br>
            <a:r>
              <a:rPr lang="en-GB">
                <a:solidFill>
                  <a:srgbClr val="008000"/>
                </a:solidFill>
                <a:latin typeface="Gill Sans MT" pitchFamily="34" charset="0"/>
              </a:rPr>
              <a:t>(s</a:t>
            </a:r>
            <a:r>
              <a:rPr lang="en-GB" baseline="33000">
                <a:solidFill>
                  <a:srgbClr val="008000"/>
                </a:solidFill>
                <a:latin typeface="Gill Sans MT" pitchFamily="34" charset="0"/>
              </a:rPr>
              <a:t>-1</a:t>
            </a:r>
            <a:r>
              <a:rPr lang="en-GB">
                <a:solidFill>
                  <a:srgbClr val="008000"/>
                </a:solidFill>
                <a:latin typeface="Gill Sans MT" pitchFamily="34" charset="0"/>
              </a:rPr>
              <a:t>)</a:t>
            </a:r>
            <a:r>
              <a:rPr lang="ar-SA">
                <a:solidFill>
                  <a:srgbClr val="008000"/>
                </a:solidFill>
                <a:latin typeface="Gill Sans MT" pitchFamily="34" charset="0"/>
              </a:rPr>
              <a:t>‏</a:t>
            </a:r>
            <a:endParaRPr lang="en-GB">
              <a:solidFill>
                <a:srgbClr val="008000"/>
              </a:solidFill>
              <a:latin typeface="Gill Sans MT" pitchFamily="34" charset="0"/>
            </a:endParaRP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6470650" y="4049713"/>
            <a:ext cx="2220913" cy="60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0000FF"/>
                </a:solidFill>
                <a:latin typeface="Gill Sans MT" pitchFamily="34" charset="0"/>
              </a:rPr>
              <a:t>key rate after</a:t>
            </a:r>
            <a:br>
              <a:rPr lang="en-GB">
                <a:solidFill>
                  <a:srgbClr val="0000FF"/>
                </a:solidFill>
                <a:latin typeface="Gill Sans MT" pitchFamily="34" charset="0"/>
              </a:rPr>
            </a:br>
            <a:r>
              <a:rPr lang="en-GB">
                <a:solidFill>
                  <a:srgbClr val="0000FF"/>
                </a:solidFill>
                <a:latin typeface="Gill Sans MT" pitchFamily="34" charset="0"/>
              </a:rPr>
              <a:t>error correction (s</a:t>
            </a:r>
            <a:r>
              <a:rPr lang="en-GB" baseline="33000">
                <a:solidFill>
                  <a:srgbClr val="0000FF"/>
                </a:solidFill>
                <a:latin typeface="Gill Sans MT" pitchFamily="34" charset="0"/>
              </a:rPr>
              <a:t>-1</a:t>
            </a:r>
            <a:r>
              <a:rPr lang="en-GB">
                <a:solidFill>
                  <a:srgbClr val="0000FF"/>
                </a:solidFill>
                <a:latin typeface="Gill Sans MT" pitchFamily="34" charset="0"/>
              </a:rPr>
              <a:t>)</a:t>
            </a:r>
            <a:r>
              <a:rPr lang="ar-SA">
                <a:solidFill>
                  <a:srgbClr val="0000FF"/>
                </a:solidFill>
                <a:latin typeface="Gill Sans MT" pitchFamily="34" charset="0"/>
              </a:rPr>
              <a:t>‏</a:t>
            </a:r>
            <a:endParaRPr lang="en-GB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209550" y="1384300"/>
            <a:ext cx="2057400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00FF"/>
                </a:solidFill>
                <a:latin typeface="Gill Sans MT" pitchFamily="34" charset="0"/>
              </a:rPr>
              <a:t>total detection rate</a:t>
            </a:r>
            <a:br>
              <a:rPr lang="en-GB" dirty="0">
                <a:solidFill>
                  <a:srgbClr val="0000FF"/>
                </a:solidFill>
                <a:latin typeface="Gill Sans MT" pitchFamily="34" charset="0"/>
              </a:rPr>
            </a:br>
            <a:r>
              <a:rPr lang="en-GB" dirty="0">
                <a:solidFill>
                  <a:srgbClr val="0000FF"/>
                </a:solidFill>
                <a:latin typeface="Gill Sans MT" pitchFamily="34" charset="0"/>
              </a:rPr>
              <a:t>at receiver  </a:t>
            </a:r>
            <a:r>
              <a:rPr lang="en-GB" dirty="0" smtClean="0">
                <a:solidFill>
                  <a:srgbClr val="0000FF"/>
                </a:solidFill>
                <a:latin typeface="Gill Sans MT" pitchFamily="34" charset="0"/>
              </a:rPr>
              <a:t>(</a:t>
            </a:r>
            <a:r>
              <a:rPr lang="en-GB" dirty="0" err="1" smtClean="0">
                <a:solidFill>
                  <a:srgbClr val="0000FF"/>
                </a:solidFill>
                <a:latin typeface="Gill Sans MT" pitchFamily="34" charset="0"/>
              </a:rPr>
              <a:t>kcps</a:t>
            </a:r>
            <a:r>
              <a:rPr lang="en-GB" dirty="0">
                <a:solidFill>
                  <a:srgbClr val="0000FF"/>
                </a:solidFill>
                <a:latin typeface="Gill Sans MT" pitchFamily="34" charset="0"/>
              </a:rPr>
              <a:t>)</a:t>
            </a:r>
            <a:r>
              <a:rPr lang="ar-SA" dirty="0">
                <a:solidFill>
                  <a:srgbClr val="0000FF"/>
                </a:solidFill>
                <a:latin typeface="Gill Sans MT" pitchFamily="34" charset="0"/>
              </a:rPr>
              <a:t>‏</a:t>
            </a:r>
            <a:endParaRPr lang="en-GB" dirty="0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6470650" y="1457325"/>
            <a:ext cx="2147888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FF0000"/>
                </a:solidFill>
                <a:latin typeface="Gill Sans MT" pitchFamily="34" charset="0"/>
              </a:rPr>
              <a:t>total 'local' detector</a:t>
            </a:r>
            <a:br>
              <a:rPr lang="en-GB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GB" dirty="0">
                <a:solidFill>
                  <a:srgbClr val="FF0000"/>
                </a:solidFill>
                <a:latin typeface="Gill Sans MT" pitchFamily="34" charset="0"/>
              </a:rPr>
              <a:t>rate at source </a:t>
            </a:r>
            <a:r>
              <a:rPr lang="en-GB" dirty="0" smtClean="0">
                <a:solidFill>
                  <a:srgbClr val="FF0000"/>
                </a:solidFill>
                <a:latin typeface="Gill Sans MT" pitchFamily="34" charset="0"/>
              </a:rPr>
              <a:t>(</a:t>
            </a:r>
            <a:r>
              <a:rPr lang="en-GB" dirty="0" err="1" smtClean="0">
                <a:solidFill>
                  <a:srgbClr val="FF0000"/>
                </a:solidFill>
                <a:latin typeface="Gill Sans MT" pitchFamily="34" charset="0"/>
              </a:rPr>
              <a:t>kcps</a:t>
            </a:r>
            <a:r>
              <a:rPr lang="en-GB" dirty="0">
                <a:solidFill>
                  <a:srgbClr val="FF0000"/>
                </a:solidFill>
                <a:latin typeface="Gill Sans MT" pitchFamily="34" charset="0"/>
              </a:rPr>
              <a:t>)</a:t>
            </a:r>
            <a:r>
              <a:rPr lang="ar-SA" dirty="0">
                <a:solidFill>
                  <a:srgbClr val="FF0000"/>
                </a:solidFill>
                <a:latin typeface="Gill Sans MT" pitchFamily="34" charset="0"/>
              </a:rPr>
              <a:t>‏</a:t>
            </a:r>
            <a:endParaRPr lang="en-GB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555625" y="2333625"/>
            <a:ext cx="8288338" cy="2519363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555625" y="4889500"/>
            <a:ext cx="8288338" cy="1350963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619247" y="6423025"/>
            <a:ext cx="4516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M. </a:t>
            </a:r>
            <a:r>
              <a:rPr lang="en-SG" dirty="0" err="1">
                <a:solidFill>
                  <a:srgbClr val="000066"/>
                </a:solidFill>
                <a:latin typeface="Gill Sans MT" pitchFamily="34" charset="0"/>
              </a:rPr>
              <a:t>Peloso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et al., New J. Phys. </a:t>
            </a:r>
            <a:r>
              <a:rPr lang="en-SG" b="1" dirty="0">
                <a:solidFill>
                  <a:srgbClr val="000066"/>
                </a:solidFill>
                <a:latin typeface="Gill Sans MT" pitchFamily="34" charset="0"/>
              </a:rPr>
              <a:t>11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045007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163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Conclusions</a:t>
            </a:r>
            <a:endParaRPr lang="en-SG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Entanglement based QKD in daylight,</a:t>
            </a:r>
          </a:p>
          <a:p>
            <a:pPr>
              <a:buNone/>
              <a:defRPr/>
            </a:pPr>
            <a:r>
              <a:rPr lang="en-US" dirty="0" smtClean="0"/>
              <a:t>   4 days run without interruption</a:t>
            </a:r>
          </a:p>
          <a:p>
            <a:pPr>
              <a:defRPr/>
            </a:pPr>
            <a:r>
              <a:rPr lang="en-US" dirty="0" smtClean="0"/>
              <a:t>Synchronization works at ambient conditions</a:t>
            </a:r>
          </a:p>
          <a:p>
            <a:pPr>
              <a:defRPr/>
            </a:pPr>
            <a:r>
              <a:rPr lang="en-US" dirty="0" smtClean="0"/>
              <a:t>Noise Suppression</a:t>
            </a:r>
          </a:p>
          <a:p>
            <a:pPr lvl="1">
              <a:defRPr/>
            </a:pPr>
            <a:r>
              <a:rPr lang="en-US" dirty="0" smtClean="0"/>
              <a:t>Spectral</a:t>
            </a:r>
          </a:p>
          <a:p>
            <a:pPr lvl="1">
              <a:defRPr/>
            </a:pPr>
            <a:r>
              <a:rPr lang="en-US" dirty="0" smtClean="0"/>
              <a:t>Temporal</a:t>
            </a:r>
          </a:p>
          <a:p>
            <a:pPr lvl="1">
              <a:defRPr/>
            </a:pPr>
            <a:r>
              <a:rPr lang="en-US" dirty="0" smtClean="0"/>
              <a:t>Spatial</a:t>
            </a:r>
          </a:p>
          <a:p>
            <a:pPr>
              <a:defRPr/>
            </a:pPr>
            <a:r>
              <a:rPr lang="en-US" dirty="0" smtClean="0"/>
              <a:t>Brighter Sources…</a:t>
            </a:r>
            <a:r>
              <a:rPr lang="en-SG" dirty="0" smtClean="0"/>
              <a:t>70 pairs/(s </a:t>
            </a:r>
            <a:r>
              <a:rPr lang="en-SG" dirty="0" err="1" smtClean="0"/>
              <a:t>mW</a:t>
            </a:r>
            <a:r>
              <a:rPr lang="en-SG" dirty="0" smtClean="0"/>
              <a:t> MHz)</a:t>
            </a:r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19247" y="6423025"/>
            <a:ext cx="4516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M. </a:t>
            </a:r>
            <a:r>
              <a:rPr lang="en-SG" dirty="0" err="1">
                <a:solidFill>
                  <a:srgbClr val="000066"/>
                </a:solidFill>
                <a:latin typeface="Gill Sans MT" pitchFamily="34" charset="0"/>
              </a:rPr>
              <a:t>Peloso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et al., New J. Phys. </a:t>
            </a:r>
            <a:r>
              <a:rPr lang="en-SG" b="1" dirty="0">
                <a:solidFill>
                  <a:srgbClr val="000066"/>
                </a:solidFill>
                <a:latin typeface="Gill Sans MT" pitchFamily="34" charset="0"/>
              </a:rPr>
              <a:t>11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045007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3699" y="-15889"/>
            <a:ext cx="10333110" cy="687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36550" y="576580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en-US" sz="4400" b="1" kern="0" dirty="0">
                <a:solidFill>
                  <a:srgbClr val="000066"/>
                </a:solidFill>
                <a:latin typeface="Gill Sans MT" pitchFamily="34" charset="0"/>
                <a:ea typeface="+mj-ea"/>
                <a:cs typeface="+mj-cs"/>
              </a:rPr>
              <a:t>http://qolah.org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36550" y="215856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en-US" sz="4400" b="1" kern="0" dirty="0" smtClean="0">
                <a:solidFill>
                  <a:srgbClr val="000066"/>
                </a:solidFill>
                <a:latin typeface="Gill Sans MT" pitchFamily="34" charset="0"/>
                <a:ea typeface="+mj-ea"/>
                <a:cs typeface="+mj-cs"/>
              </a:rPr>
              <a:t>Thanks for your attention</a:t>
            </a:r>
            <a:endParaRPr lang="en-US" sz="4400" b="1" kern="0" dirty="0">
              <a:solidFill>
                <a:srgbClr val="000066"/>
              </a:solidFill>
              <a:latin typeface="Gill Sans MT" pitchFamily="34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Introduction to QKD</a:t>
            </a:r>
            <a:endParaRPr lang="en-SG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Quantum Cryptography =</a:t>
            </a:r>
          </a:p>
          <a:p>
            <a:pPr>
              <a:buFontTx/>
              <a:buNone/>
            </a:pPr>
            <a:r>
              <a:rPr lang="en-US" dirty="0" smtClean="0"/>
              <a:t>	Quantum Key Distribution</a:t>
            </a:r>
          </a:p>
          <a:p>
            <a:pPr lvl="1"/>
            <a:r>
              <a:rPr lang="en-US" dirty="0" smtClean="0"/>
              <a:t>Have a Random Number at two locations</a:t>
            </a:r>
          </a:p>
          <a:p>
            <a:pPr lvl="1">
              <a:buFontTx/>
              <a:buNone/>
            </a:pPr>
            <a:r>
              <a:rPr lang="en-US" dirty="0" smtClean="0"/>
              <a:t>	One-time pad for encryption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1980ies: Prepare and Send</a:t>
            </a:r>
          </a:p>
          <a:p>
            <a:pPr lvl="1"/>
            <a:r>
              <a:rPr lang="en-US" dirty="0" err="1" smtClean="0"/>
              <a:t>Bennet</a:t>
            </a:r>
            <a:r>
              <a:rPr lang="en-US" dirty="0" smtClean="0"/>
              <a:t> Brassard, BB84</a:t>
            </a:r>
          </a:p>
          <a:p>
            <a:pPr lvl="1"/>
            <a:r>
              <a:rPr lang="en-US" dirty="0" smtClean="0"/>
              <a:t>Send single Photons, non-cloning theorem</a:t>
            </a:r>
          </a:p>
          <a:p>
            <a:r>
              <a:rPr lang="en-US" dirty="0" smtClean="0"/>
              <a:t>1990ies: Entanglement Based…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Prepare and Send</a:t>
            </a:r>
            <a:endParaRPr lang="en-SG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603375"/>
            <a:ext cx="777716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Random Numbers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Different Photons, different Colors?</a:t>
            </a:r>
          </a:p>
          <a:p>
            <a:pPr lvl="1"/>
            <a:r>
              <a:rPr lang="en-US" dirty="0" smtClean="0"/>
              <a:t>Dimensionality of Hilbert space needs to be known </a:t>
            </a:r>
            <a:r>
              <a:rPr lang="en-SG" dirty="0" smtClean="0"/>
              <a:t>for security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Entanglement based QKD</a:t>
            </a:r>
            <a:endParaRPr lang="en-SG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Ekert</a:t>
            </a:r>
            <a:r>
              <a:rPr lang="en-US" dirty="0" smtClean="0"/>
              <a:t> 1991 (E91)</a:t>
            </a:r>
          </a:p>
          <a:p>
            <a:pPr lvl="1"/>
            <a:r>
              <a:rPr lang="en-US" dirty="0" smtClean="0"/>
              <a:t>Let’s measure two </a:t>
            </a:r>
            <a:r>
              <a:rPr lang="en-US" dirty="0" err="1" smtClean="0"/>
              <a:t>qubits</a:t>
            </a:r>
            <a:r>
              <a:rPr lang="en-US" dirty="0" smtClean="0"/>
              <a:t> of an entangled entity</a:t>
            </a:r>
            <a:endParaRPr lang="en-SG" dirty="0" smtClean="0"/>
          </a:p>
          <a:p>
            <a:pPr lvl="1"/>
            <a:r>
              <a:rPr lang="en-US" dirty="0" smtClean="0"/>
              <a:t>Perfect (Anti)correlation</a:t>
            </a:r>
          </a:p>
          <a:p>
            <a:pPr lvl="1"/>
            <a:r>
              <a:rPr lang="en-US" dirty="0" smtClean="0"/>
              <a:t>Bell’s inequality violated</a:t>
            </a:r>
          </a:p>
          <a:p>
            <a:pPr lvl="1">
              <a:buFontTx/>
              <a:buNone/>
            </a:pPr>
            <a:r>
              <a:rPr lang="en-US" dirty="0" smtClean="0"/>
              <a:t>= eavesdropper knowledge can be eliminated via PA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Photons for convenience…</a:t>
            </a:r>
          </a:p>
          <a:p>
            <a:r>
              <a:rPr lang="en-US" dirty="0" err="1" smtClean="0"/>
              <a:t>Freespace</a:t>
            </a:r>
            <a:r>
              <a:rPr lang="en-US" dirty="0" smtClean="0"/>
              <a:t>: Ad-hoc set-up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150" y="2625725"/>
            <a:ext cx="37242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Entanglement based QKD</a:t>
            </a:r>
            <a:endParaRPr lang="en-SG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Pairsource</a:t>
            </a:r>
            <a:r>
              <a:rPr lang="en-US" dirty="0" smtClean="0"/>
              <a:t>: BBO, lean &amp; compact</a:t>
            </a:r>
          </a:p>
          <a:p>
            <a:pPr lvl="1"/>
            <a:r>
              <a:rPr lang="en-US" dirty="0" smtClean="0"/>
              <a:t>Strong temporally correlated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/>
              <a:t>Broader than dimmed lasers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4340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429000"/>
            <a:ext cx="3563938" cy="263683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14341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63" y="3451225"/>
            <a:ext cx="3541712" cy="257968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4498975" y="4670425"/>
            <a:ext cx="3468688" cy="0"/>
          </a:xfrm>
          <a:prstGeom prst="line">
            <a:avLst/>
          </a:prstGeom>
          <a:noFill/>
          <a:ln w="50800">
            <a:solidFill>
              <a:srgbClr val="00B0F0"/>
            </a:solidFill>
            <a:miter lim="800000"/>
            <a:headEnd type="arrow" w="med" len="med"/>
            <a:tailEnd type="arrow" w="med" len="med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txBody>
          <a:bodyPr lIns="0" tIns="0" rIns="0" bIns="0"/>
          <a:lstStyle/>
          <a:p>
            <a:endParaRPr lang="en-SG"/>
          </a:p>
        </p:txBody>
      </p:sp>
      <p:sp>
        <p:nvSpPr>
          <p:cNvPr id="14343" name="Line 6"/>
          <p:cNvSpPr>
            <a:spLocks noChangeShapeType="1"/>
          </p:cNvSpPr>
          <p:nvPr/>
        </p:nvSpPr>
        <p:spPr bwMode="auto">
          <a:xfrm rot="10800000" flipH="1">
            <a:off x="1139825" y="3976688"/>
            <a:ext cx="109538" cy="2081212"/>
          </a:xfrm>
          <a:prstGeom prst="line">
            <a:avLst/>
          </a:prstGeom>
          <a:noFill/>
          <a:ln w="50800">
            <a:solidFill>
              <a:srgbClr val="00B0F0"/>
            </a:solidFill>
            <a:miter lim="800000"/>
            <a:headEnd type="arrow" w="med" len="med"/>
            <a:tailEnd type="arrow" w="med" len="med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txBody>
          <a:bodyPr lIns="0" tIns="0" rIns="0" bIns="0"/>
          <a:lstStyle/>
          <a:p>
            <a:endParaRPr lang="en-SG"/>
          </a:p>
        </p:txBody>
      </p:sp>
      <p:sp>
        <p:nvSpPr>
          <p:cNvPr id="14344" name="Rectangle 9"/>
          <p:cNvSpPr>
            <a:spLocks/>
          </p:cNvSpPr>
          <p:nvPr/>
        </p:nvSpPr>
        <p:spPr bwMode="auto">
          <a:xfrm>
            <a:off x="5922963" y="6094413"/>
            <a:ext cx="1131887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latin typeface="Gill Sans MT" pitchFamily="34" charset="0"/>
                <a:ea typeface="Helvetica" charset="0"/>
                <a:cs typeface="Helvetica" charset="0"/>
                <a:sym typeface="Helvetica" charset="0"/>
              </a:rPr>
              <a:t>19’’</a:t>
            </a:r>
          </a:p>
        </p:txBody>
      </p:sp>
      <p:sp>
        <p:nvSpPr>
          <p:cNvPr id="14345" name="Rectangle 10"/>
          <p:cNvSpPr>
            <a:spLocks/>
          </p:cNvSpPr>
          <p:nvPr/>
        </p:nvSpPr>
        <p:spPr bwMode="auto">
          <a:xfrm>
            <a:off x="920750" y="6057900"/>
            <a:ext cx="10604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latin typeface="Gill Sans MT" pitchFamily="34" charset="0"/>
                <a:ea typeface="Helvetica" charset="0"/>
                <a:cs typeface="Helvetica" charset="0"/>
                <a:sym typeface="Helvetica" charset="0"/>
              </a:rPr>
              <a:t>10’’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" y="1785938"/>
            <a:ext cx="5842000" cy="451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24063"/>
            <a:ext cx="51562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Detection of Photons</a:t>
            </a:r>
            <a:endParaRPr lang="en-SG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8188" y="2443163"/>
            <a:ext cx="866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66"/>
                </a:solidFill>
                <a:latin typeface="GillSans" pitchFamily="34" charset="0"/>
              </a:rPr>
              <a:t>50:50</a:t>
            </a:r>
            <a:endParaRPr lang="en-SG" sz="2400">
              <a:solidFill>
                <a:srgbClr val="000066"/>
              </a:solidFill>
              <a:latin typeface="GillSans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30575" y="2224088"/>
            <a:ext cx="655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66"/>
                </a:solidFill>
                <a:latin typeface="GillSans" pitchFamily="34" charset="0"/>
              </a:rPr>
              <a:t>PBS</a:t>
            </a:r>
            <a:endParaRPr lang="en-SG" sz="2400">
              <a:solidFill>
                <a:srgbClr val="000066"/>
              </a:solidFill>
              <a:latin typeface="GillSans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0750" y="4560888"/>
            <a:ext cx="655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66"/>
                </a:solidFill>
                <a:latin typeface="GillSans" pitchFamily="34" charset="0"/>
              </a:rPr>
              <a:t>PBS</a:t>
            </a:r>
            <a:endParaRPr lang="en-SG" sz="2400">
              <a:solidFill>
                <a:srgbClr val="000066"/>
              </a:solidFill>
              <a:latin typeface="GillSans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92713" y="2552700"/>
            <a:ext cx="876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66"/>
                </a:solidFill>
                <a:latin typeface="Gill Sans MT" pitchFamily="34" charset="0"/>
              </a:rPr>
              <a:t>APD, </a:t>
            </a:r>
          </a:p>
          <a:p>
            <a:r>
              <a:rPr lang="en-US" sz="2400">
                <a:solidFill>
                  <a:srgbClr val="000066"/>
                </a:solidFill>
                <a:latin typeface="Gill Sans MT" pitchFamily="34" charset="0"/>
              </a:rPr>
              <a:t>+45</a:t>
            </a:r>
            <a:r>
              <a:rPr lang="en-SG" sz="2400">
                <a:solidFill>
                  <a:srgbClr val="000066"/>
                </a:solidFill>
                <a:latin typeface="Gill Sans MT" pitchFamily="34" charset="0"/>
              </a:rPr>
              <a:t>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81250" y="1895475"/>
            <a:ext cx="920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66"/>
                </a:solidFill>
                <a:latin typeface="Symbol" charset="2"/>
              </a:rPr>
              <a:t>l</a:t>
            </a:r>
            <a:r>
              <a:rPr lang="en-US" sz="2400">
                <a:solidFill>
                  <a:srgbClr val="000066"/>
                </a:solidFill>
                <a:latin typeface="Gill Sans MT" pitchFamily="34" charset="0"/>
              </a:rPr>
              <a:t>/2</a:t>
            </a:r>
          </a:p>
          <a:p>
            <a:pPr algn="ctr"/>
            <a:r>
              <a:rPr lang="en-US" sz="2400">
                <a:solidFill>
                  <a:srgbClr val="000066"/>
                </a:solidFill>
                <a:latin typeface="Gill Sans MT" pitchFamily="34" charset="0"/>
              </a:rPr>
              <a:t>22.5</a:t>
            </a:r>
            <a:r>
              <a:rPr lang="en-SG" sz="2400">
                <a:solidFill>
                  <a:srgbClr val="000066"/>
                </a:solidFill>
                <a:latin typeface="Gill Sans MT" pitchFamily="34" charset="0"/>
              </a:rPr>
              <a:t>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65738" y="4487863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Gill Sans MT" pitchFamily="34" charset="0"/>
              </a:rPr>
              <a:t>V</a:t>
            </a:r>
            <a:endParaRPr lang="en-SG" sz="2400" dirty="0">
              <a:solidFill>
                <a:srgbClr val="000066"/>
              </a:solidFill>
              <a:latin typeface="Gill Sans MT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41750" y="5948363"/>
            <a:ext cx="7136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Gill Sans MT" pitchFamily="34" charset="0"/>
              </a:rPr>
              <a:t>-45</a:t>
            </a:r>
            <a:r>
              <a:rPr lang="en-SG" sz="2400" dirty="0" smtClean="0">
                <a:solidFill>
                  <a:srgbClr val="000066"/>
                </a:solidFill>
                <a:latin typeface="Gill Sans MT" pitchFamily="34" charset="0"/>
              </a:rPr>
              <a:t>°</a:t>
            </a:r>
            <a:endParaRPr lang="en-SG" sz="2400" dirty="0">
              <a:solidFill>
                <a:srgbClr val="000066"/>
              </a:solidFill>
              <a:latin typeface="Gill Sans MT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62175" y="5948363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Gill Sans MT" pitchFamily="34" charset="0"/>
              </a:rPr>
              <a:t>H</a:t>
            </a:r>
            <a:endParaRPr lang="en-SG" sz="2400" dirty="0">
              <a:solidFill>
                <a:srgbClr val="000066"/>
              </a:solidFill>
              <a:latin typeface="Gill Sans MT" pitchFamily="34" charset="0"/>
            </a:endParaRPr>
          </a:p>
        </p:txBody>
      </p:sp>
      <p:sp>
        <p:nvSpPr>
          <p:cNvPr id="15373" name="Content Placeholder 2"/>
          <p:cNvSpPr>
            <a:spLocks noGrp="1"/>
          </p:cNvSpPr>
          <p:nvPr>
            <p:ph idx="1"/>
          </p:nvPr>
        </p:nvSpPr>
        <p:spPr>
          <a:xfrm>
            <a:off x="457200" y="1312863"/>
            <a:ext cx="8229600" cy="911208"/>
          </a:xfrm>
        </p:spPr>
        <p:txBody>
          <a:bodyPr/>
          <a:lstStyle/>
          <a:p>
            <a:r>
              <a:rPr lang="en-US" dirty="0" smtClean="0"/>
              <a:t>Detection: Polarization analyzer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745821" y="6423025"/>
            <a:ext cx="4390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66"/>
                </a:solidFill>
                <a:latin typeface="Gill Sans MT" pitchFamily="34" charset="0"/>
              </a:rPr>
              <a:t>J.G</a:t>
            </a:r>
            <a:r>
              <a:rPr lang="en-GB" dirty="0">
                <a:solidFill>
                  <a:srgbClr val="000066"/>
                </a:solidFill>
                <a:latin typeface="Gill Sans MT" pitchFamily="34" charset="0"/>
              </a:rPr>
              <a:t>. </a:t>
            </a:r>
            <a:r>
              <a:rPr lang="en-GB" dirty="0" smtClean="0">
                <a:solidFill>
                  <a:srgbClr val="000066"/>
                </a:solidFill>
                <a:latin typeface="Gill Sans MT" pitchFamily="34" charset="0"/>
              </a:rPr>
              <a:t>Rarity et al.,  J</a:t>
            </a:r>
            <a:r>
              <a:rPr lang="en-GB" dirty="0">
                <a:solidFill>
                  <a:srgbClr val="000066"/>
                </a:solidFill>
                <a:latin typeface="Gill Sans MT" pitchFamily="34" charset="0"/>
              </a:rPr>
              <a:t>. Mod. Opt. 41, 2345 (1994)</a:t>
            </a:r>
            <a:r>
              <a:rPr lang="ar-SA" dirty="0" smtClean="0">
                <a:solidFill>
                  <a:srgbClr val="000066"/>
                </a:solidFill>
                <a:latin typeface="Gill Sans MT" pitchFamily="34" charset="0"/>
              </a:rPr>
              <a:t>‏</a:t>
            </a:r>
            <a:endParaRPr lang="en-SG" dirty="0">
              <a:solidFill>
                <a:srgbClr val="000066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n 6"/>
          <p:cNvSpPr/>
          <p:nvPr/>
        </p:nvSpPr>
        <p:spPr bwMode="auto">
          <a:xfrm>
            <a:off x="3001941" y="982629"/>
            <a:ext cx="1387494" cy="1387494"/>
          </a:xfrm>
          <a:prstGeom prst="sun">
            <a:avLst/>
          </a:prstGeom>
          <a:solidFill>
            <a:srgbClr val="FFC000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ETH Light" pitchFamily="2" charset="0"/>
            </a:endParaRPr>
          </a:p>
        </p:txBody>
      </p:sp>
      <p:sp>
        <p:nvSpPr>
          <p:cNvPr id="3077" name="Right Arrow 4"/>
          <p:cNvSpPr>
            <a:spLocks noChangeArrowheads="1"/>
          </p:cNvSpPr>
          <p:nvPr/>
        </p:nvSpPr>
        <p:spPr bwMode="auto">
          <a:xfrm rot="2060887">
            <a:off x="4238625" y="2203450"/>
            <a:ext cx="1533525" cy="5842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C000"/>
          </a:solidFill>
          <a:ln w="317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Setup</a:t>
            </a:r>
            <a:endParaRPr lang="en-SG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09575" y="1457325"/>
          <a:ext cx="8369300" cy="4230688"/>
        </p:xfrm>
        <a:graphic>
          <a:graphicData uri="http://schemas.openxmlformats.org/presentationml/2006/ole">
            <p:oleObj spid="_x0000_s3074" name="CorelDRAW" r:id="rId4" imgW="4612320" imgH="2328840" progId="CorelDRAW.Graphic.14">
              <p:embed/>
            </p:oleObj>
          </a:graphicData>
        </a:graphic>
      </p:graphicFrame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619247" y="6423025"/>
            <a:ext cx="4516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M. </a:t>
            </a:r>
            <a:r>
              <a:rPr lang="en-SG" dirty="0" err="1">
                <a:solidFill>
                  <a:srgbClr val="000066"/>
                </a:solidFill>
                <a:latin typeface="Gill Sans MT" pitchFamily="34" charset="0"/>
              </a:rPr>
              <a:t>Peloso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et al., New J. Phys. </a:t>
            </a:r>
            <a:r>
              <a:rPr lang="en-SG" b="1" dirty="0">
                <a:solidFill>
                  <a:srgbClr val="000066"/>
                </a:solidFill>
                <a:latin typeface="Gill Sans MT" pitchFamily="34" charset="0"/>
              </a:rPr>
              <a:t>11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045007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Problems in Daylight</a:t>
            </a:r>
            <a:endParaRPr lang="en-SG" dirty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Destruction of detectors</a:t>
            </a:r>
          </a:p>
          <a:p>
            <a:r>
              <a:rPr lang="en-US" dirty="0" smtClean="0"/>
              <a:t>Non-linearity of the detector</a:t>
            </a:r>
          </a:p>
          <a:p>
            <a:pPr lvl="1"/>
            <a:r>
              <a:rPr lang="en-US" dirty="0" smtClean="0"/>
              <a:t>Saturation</a:t>
            </a:r>
          </a:p>
          <a:p>
            <a:endParaRPr lang="en-US" dirty="0" smtClean="0"/>
          </a:p>
          <a:p>
            <a:r>
              <a:rPr lang="en-US" dirty="0" smtClean="0"/>
              <a:t>Accidental clicks</a:t>
            </a:r>
          </a:p>
          <a:p>
            <a:pPr lvl="1"/>
            <a:r>
              <a:rPr lang="en-US" dirty="0" smtClean="0"/>
              <a:t>Confused with real coincidence events (QBER)</a:t>
            </a:r>
          </a:p>
          <a:p>
            <a:pPr lvl="1"/>
            <a:endParaRPr lang="en-SG" dirty="0" smtClean="0"/>
          </a:p>
          <a:p>
            <a:endParaRPr lang="en-US" dirty="0" smtClean="0"/>
          </a:p>
          <a:p>
            <a:r>
              <a:rPr lang="en-US" dirty="0" smtClean="0"/>
              <a:t>Fluctuations of ~30dB (day/night)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75" y="4670425"/>
            <a:ext cx="53308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8" y="2990850"/>
            <a:ext cx="3578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5594350" y="2479675"/>
          <a:ext cx="2609850" cy="1677988"/>
        </p:xfrm>
        <a:graphic>
          <a:graphicData uri="http://schemas.openxmlformats.org/presentationml/2006/ole">
            <p:oleObj spid="_x0000_s4098" name="CorelDRAW" r:id="rId5" imgW="4879396" imgH="3139041" progId="CorelDRAW.Graphic.14">
              <p:embed/>
            </p:oleObj>
          </a:graphicData>
        </a:graphic>
      </p:graphicFrame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619247" y="6423025"/>
            <a:ext cx="4516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M. </a:t>
            </a:r>
            <a:r>
              <a:rPr lang="en-SG" dirty="0" err="1">
                <a:solidFill>
                  <a:srgbClr val="000066"/>
                </a:solidFill>
                <a:latin typeface="Gill Sans MT" pitchFamily="34" charset="0"/>
              </a:rPr>
              <a:t>Peloso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et al., New J. Phys. </a:t>
            </a:r>
            <a:r>
              <a:rPr lang="en-SG" b="1" dirty="0">
                <a:solidFill>
                  <a:srgbClr val="000066"/>
                </a:solidFill>
                <a:latin typeface="Gill Sans MT" pitchFamily="34" charset="0"/>
              </a:rPr>
              <a:t>11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045007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Expected Rates at daylight</a:t>
            </a:r>
            <a:endParaRPr lang="en-SG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775" y="1270000"/>
            <a:ext cx="7007225" cy="490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3" y="1268413"/>
            <a:ext cx="7004050" cy="4900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775" y="1274763"/>
            <a:ext cx="7007225" cy="4903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619247" y="6423025"/>
            <a:ext cx="4516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M. </a:t>
            </a:r>
            <a:r>
              <a:rPr lang="en-SG" dirty="0" err="1">
                <a:solidFill>
                  <a:srgbClr val="000066"/>
                </a:solidFill>
                <a:latin typeface="Gill Sans MT" pitchFamily="34" charset="0"/>
              </a:rPr>
              <a:t>Peloso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et al., New J. Phys. </a:t>
            </a:r>
            <a:r>
              <a:rPr lang="en-SG" b="1" dirty="0">
                <a:solidFill>
                  <a:srgbClr val="000066"/>
                </a:solidFill>
                <a:latin typeface="Gill Sans MT" pitchFamily="34" charset="0"/>
              </a:rPr>
              <a:t>11</a:t>
            </a:r>
            <a:r>
              <a:rPr lang="en-SG" dirty="0">
                <a:solidFill>
                  <a:srgbClr val="000066"/>
                </a:solidFill>
                <a:latin typeface="Gill Sans MT" pitchFamily="34" charset="0"/>
              </a:rPr>
              <a:t> 045007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UPSUPS@RUV3EBKMVWQLHYEJ" val="26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cube.p3d 0"/>
  <p:tag name="POWER3D OPTIONS" val="Slow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cube.p3d 0"/>
  <p:tag name="POWER3D OPTIONS" val="Slow "/>
</p:tagLst>
</file>

<file path=ppt/theme/theme1.xml><?xml version="1.0" encoding="utf-8"?>
<a:theme xmlns:a="http://schemas.openxmlformats.org/drawingml/2006/main" name="cqt01">
  <a:themeElements>
    <a:clrScheme name="nano-optics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no-optics01">
      <a:majorFont>
        <a:latin typeface="ETH Light"/>
        <a:ea typeface=""/>
        <a:cs typeface=""/>
      </a:majorFont>
      <a:minorFont>
        <a:latin typeface="ETH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TH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TH Light" pitchFamily="2" charset="0"/>
          </a:defRPr>
        </a:defPPr>
      </a:lstStyle>
    </a:lnDef>
  </a:objectDefaults>
  <a:extraClrSchemeLst>
    <a:extraClrScheme>
      <a:clrScheme name="nano-optics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-optics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-optics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</TotalTime>
  <Words>448</Words>
  <Application>Microsoft Office PowerPoint</Application>
  <PresentationFormat>On-screen Show (4:3)</PresentationFormat>
  <Paragraphs>116</Paragraphs>
  <Slides>15</Slides>
  <Notes>4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11</vt:i4>
      </vt:variant>
    </vt:vector>
  </HeadingPairs>
  <TitlesOfParts>
    <vt:vector size="28" baseType="lpstr">
      <vt:lpstr>cqt01</vt:lpstr>
      <vt:lpstr>CorelDRAW</vt:lpstr>
      <vt:lpstr>Slide 1</vt:lpstr>
      <vt:lpstr>Introduction to QKD</vt:lpstr>
      <vt:lpstr>Prepare and Send</vt:lpstr>
      <vt:lpstr>Entanglement based QKD</vt:lpstr>
      <vt:lpstr>Entanglement based QKD</vt:lpstr>
      <vt:lpstr>Detection of Photons</vt:lpstr>
      <vt:lpstr>Setup</vt:lpstr>
      <vt:lpstr>Problems in Daylight</vt:lpstr>
      <vt:lpstr>Expected Rates at daylight</vt:lpstr>
      <vt:lpstr>Sun &amp; Solutions</vt:lpstr>
      <vt:lpstr>Setup</vt:lpstr>
      <vt:lpstr>Measured rates at daylight</vt:lpstr>
      <vt:lpstr>Experimental results</vt:lpstr>
      <vt:lpstr>Conclusions</vt:lpstr>
      <vt:lpstr>Slide 15</vt:lpstr>
      <vt:lpstr>antibunching</vt:lpstr>
      <vt:lpstr>coupled molecules</vt:lpstr>
      <vt:lpstr>chemistry</vt:lpstr>
      <vt:lpstr>student lab</vt:lpstr>
      <vt:lpstr>optical properties</vt:lpstr>
      <vt:lpstr>paul poynting</vt:lpstr>
      <vt:lpstr>SIL</vt:lpstr>
      <vt:lpstr>optical theorem</vt:lpstr>
      <vt:lpstr>setup</vt:lpstr>
      <vt:lpstr>cohen-t</vt:lpstr>
      <vt:lpstr>fadof</vt:lpstr>
    </vt:vector>
  </TitlesOfParts>
  <Company>ETH Zurich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Cryogenic Experiments with Single Molecules</dc:title>
  <dc:creator>Ilja Gerhardt</dc:creator>
  <cp:lastModifiedBy>User</cp:lastModifiedBy>
  <cp:revision>1437</cp:revision>
  <dcterms:created xsi:type="dcterms:W3CDTF">2004-08-27T06:56:09Z</dcterms:created>
  <dcterms:modified xsi:type="dcterms:W3CDTF">2010-01-28T14:52:29Z</dcterms:modified>
</cp:coreProperties>
</file>